
<file path=[Content_Types].xml><?xml version="1.0" encoding="utf-8"?>
<Types xmlns="http://schemas.openxmlformats.org/package/2006/content-types">
  <Default Extension="mp3" ContentType="audio/mpeg"/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27"/>
  </p:notesMasterIdLst>
  <p:handoutMasterIdLst>
    <p:handoutMasterId r:id="rId28"/>
  </p:handoutMasterIdLst>
  <p:sldIdLst>
    <p:sldId id="3170" r:id="rId2"/>
    <p:sldId id="3172" r:id="rId3"/>
    <p:sldId id="3213" r:id="rId4"/>
    <p:sldId id="3174" r:id="rId5"/>
    <p:sldId id="3206" r:id="rId6"/>
    <p:sldId id="3201" r:id="rId7"/>
    <p:sldId id="3196" r:id="rId8"/>
    <p:sldId id="3207" r:id="rId9"/>
    <p:sldId id="3208" r:id="rId10"/>
    <p:sldId id="3209" r:id="rId11"/>
    <p:sldId id="3210" r:id="rId12"/>
    <p:sldId id="3211" r:id="rId13"/>
    <p:sldId id="3202" r:id="rId14"/>
    <p:sldId id="3214" r:id="rId15"/>
    <p:sldId id="3215" r:id="rId16"/>
    <p:sldId id="3217" r:id="rId17"/>
    <p:sldId id="3216" r:id="rId18"/>
    <p:sldId id="3203" r:id="rId19"/>
    <p:sldId id="3221" r:id="rId20"/>
    <p:sldId id="3222" r:id="rId21"/>
    <p:sldId id="3223" r:id="rId22"/>
    <p:sldId id="3204" r:id="rId23"/>
    <p:sldId id="3212" r:id="rId24"/>
    <p:sldId id="3205" r:id="rId25"/>
    <p:sldId id="3200" r:id="rId26"/>
  </p:sldIdLst>
  <p:sldSz cx="9001125" cy="5040313"/>
  <p:notesSz cx="6858000" cy="9144000"/>
  <p:custDataLst>
    <p:tags r:id="rId29"/>
  </p:custDataLst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1pPr>
    <a:lvl2pPr marL="447066" indent="-127575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2pPr>
    <a:lvl3pPr marL="896351" indent="-257368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3pPr>
    <a:lvl4pPr marL="1345636" indent="-387162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4pPr>
    <a:lvl5pPr marL="1794920" indent="-516955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5pPr>
    <a:lvl6pPr marL="1597457" algn="l" defTabSz="638983" rtl="0" eaLnBrk="1" latinLnBrk="0" hangingPunct="1"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6pPr>
    <a:lvl7pPr marL="1916948" algn="l" defTabSz="638983" rtl="0" eaLnBrk="1" latinLnBrk="0" hangingPunct="1"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7pPr>
    <a:lvl8pPr marL="2236440" algn="l" defTabSz="638983" rtl="0" eaLnBrk="1" latinLnBrk="0" hangingPunct="1"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8pPr>
    <a:lvl9pPr marL="2555931" algn="l" defTabSz="638983" rtl="0" eaLnBrk="1" latinLnBrk="0" hangingPunct="1"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9">
          <p15:clr>
            <a:srgbClr val="A4A3A4"/>
          </p15:clr>
        </p15:guide>
        <p15:guide id="2" orient="horz" pos="2915">
          <p15:clr>
            <a:srgbClr val="A4A3A4"/>
          </p15:clr>
        </p15:guide>
        <p15:guide id="3" pos="2835">
          <p15:clr>
            <a:srgbClr val="A4A3A4"/>
          </p15:clr>
        </p15:guide>
        <p15:guide id="4" pos="390">
          <p15:clr>
            <a:srgbClr val="A4A3A4"/>
          </p15:clr>
        </p15:guide>
        <p15:guide id="5" pos="5248">
          <p15:clr>
            <a:srgbClr val="A4A3A4"/>
          </p15:clr>
        </p15:guide>
        <p15:guide id="6" pos="483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595959"/>
    <a:srgbClr val="17B59E"/>
    <a:srgbClr val="D0E66C"/>
    <a:srgbClr val="5D7D41"/>
    <a:srgbClr val="B3D787"/>
    <a:srgbClr val="DC5F54"/>
    <a:srgbClr val="EBB867"/>
    <a:srgbClr val="E4B842"/>
    <a:srgbClr val="D24977"/>
    <a:srgbClr val="3483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75" autoAdjust="0"/>
    <p:restoredTop sz="95317" autoAdjust="0"/>
  </p:normalViewPr>
  <p:slideViewPr>
    <p:cSldViewPr>
      <p:cViewPr varScale="1">
        <p:scale>
          <a:sx n="151" d="100"/>
          <a:sy n="151" d="100"/>
        </p:scale>
        <p:origin x="966" y="150"/>
      </p:cViewPr>
      <p:guideLst>
        <p:guide orient="horz" pos="229"/>
        <p:guide orient="horz" pos="2915"/>
        <p:guide pos="2835"/>
        <p:guide pos="390"/>
        <p:guide pos="5248"/>
        <p:guide pos="4836"/>
      </p:guideLst>
    </p:cSldViewPr>
  </p:slideViewPr>
  <p:outlineViewPr>
    <p:cViewPr>
      <p:scale>
        <a:sx n="100" d="100"/>
        <a:sy n="100" d="100"/>
      </p:scale>
      <p:origin x="0" y="-9972"/>
    </p:cViewPr>
  </p:outlineViewPr>
  <p:notesTextViewPr>
    <p:cViewPr>
      <p:scale>
        <a:sx n="1" d="1"/>
        <a:sy n="1" d="1"/>
      </p:scale>
      <p:origin x="0" y="0"/>
    </p:cViewPr>
  </p:notesTextViewPr>
  <p:sorterViewPr showFormatting="0">
    <p:cViewPr>
      <p:scale>
        <a:sx n="50" d="100"/>
        <a:sy n="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 noProof="1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defRPr sz="1200" noProof="1" smtClean="0"/>
            </a:lvl1pPr>
          </a:lstStyle>
          <a:p>
            <a:pPr>
              <a:defRPr/>
            </a:pPr>
            <a:fld id="{843730D4-DAA0-4961-8D66-8018B71D47DD}" type="datetimeFigureOut">
              <a:rPr lang="zh-CN" altLang="en-US"/>
              <a:pPr>
                <a:defRPr/>
              </a:pPr>
              <a:t>2019/6/25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 noProof="1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noProof="1"/>
            </a:lvl1pPr>
          </a:lstStyle>
          <a:p>
            <a:fld id="{53CB15B2-6539-414E-885F-134AB7BAEF7A}" type="slidenum">
              <a:rPr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206470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 noProof="1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defRPr sz="1200" noProof="1"/>
            </a:lvl1pPr>
          </a:lstStyle>
          <a:p>
            <a:pPr>
              <a:defRPr/>
            </a:pPr>
            <a:fld id="{F20F0E08-FCD4-40FB-9946-C51233C97953}" type="datetimeFigureOut">
              <a:rPr lang="zh-CN" altLang="en-US"/>
              <a:pPr>
                <a:defRPr/>
              </a:pPr>
              <a:t>2019/6/25</a:t>
            </a:fld>
            <a:endParaRPr lang="zh-CN" altLang="en-US"/>
          </a:p>
        </p:txBody>
      </p:sp>
      <p:sp>
        <p:nvSpPr>
          <p:cNvPr id="2052" name="幻灯片图像占位符 3"/>
          <p:cNvSpPr>
            <a:spLocks noGrp="1" noRot="1" noChangeAspect="1" noChangeArrowheads="1"/>
          </p:cNvSpPr>
          <p:nvPr>
            <p:ph type="sldImg" idx="4294967295"/>
          </p:nvPr>
        </p:nvSpPr>
        <p:spPr bwMode="auto">
          <a:xfrm>
            <a:off x="368300" y="685800"/>
            <a:ext cx="6121400" cy="3429000"/>
          </a:xfrm>
          <a:prstGeom prst="rect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7" name="备注占位符 4"/>
          <p:cNvSpPr>
            <a:spLocks noGrp="1" noChangeArrowheads="1"/>
          </p:cNvSpPr>
          <p:nvPr>
            <p:ph type="body" sz="quarter" idx="4294967295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 noProof="1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noProof="1"/>
            </a:lvl1pPr>
          </a:lstStyle>
          <a:p>
            <a:fld id="{70CA4341-F6FF-475E-A543-0194832CB00B}" type="slidenum">
              <a:rPr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185714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18382" algn="l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37874" algn="l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957365" algn="l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276856" algn="l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597013" algn="l" defTabSz="638539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1916504" algn="l" defTabSz="638539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235996" algn="l" defTabSz="638539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555487" algn="l" defTabSz="638539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68300" y="685800"/>
            <a:ext cx="6121400" cy="3429000"/>
          </a:xfrm>
          <a:ln>
            <a:miter lim="800000"/>
          </a:ln>
        </p:spPr>
      </p:sp>
      <p:sp>
        <p:nvSpPr>
          <p:cNvPr id="5123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124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5A10EB9B-026B-4DBF-B0DF-F17B4B439C9D}" type="slidenum">
              <a:rPr altLang="en-US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76033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68300" y="685800"/>
            <a:ext cx="6121400" cy="3429000"/>
          </a:xfrm>
          <a:ln>
            <a:miter lim="800000"/>
          </a:ln>
        </p:spPr>
      </p:sp>
      <p:sp>
        <p:nvSpPr>
          <p:cNvPr id="11267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1268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E23D0C2F-9BBC-4DC0-9E16-428744801FD4}" type="slidenum">
              <a:rPr altLang="en-US"/>
              <a:pPr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63220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68300" y="685800"/>
            <a:ext cx="6121400" cy="3429000"/>
          </a:xfrm>
          <a:ln>
            <a:miter lim="800000"/>
          </a:ln>
        </p:spPr>
      </p:sp>
      <p:sp>
        <p:nvSpPr>
          <p:cNvPr id="11267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1268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E23D0C2F-9BBC-4DC0-9E16-428744801FD4}" type="slidenum">
              <a:rPr altLang="en-US"/>
              <a:pPr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7858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68300" y="685800"/>
            <a:ext cx="6121400" cy="3429000"/>
          </a:xfrm>
          <a:ln>
            <a:miter lim="800000"/>
          </a:ln>
        </p:spPr>
      </p:sp>
      <p:sp>
        <p:nvSpPr>
          <p:cNvPr id="11267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1268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E23D0C2F-9BBC-4DC0-9E16-428744801FD4}" type="slidenum">
              <a:rPr altLang="en-US"/>
              <a:pPr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32184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68300" y="685800"/>
            <a:ext cx="6121400" cy="3429000"/>
          </a:xfrm>
          <a:ln>
            <a:miter lim="800000"/>
          </a:ln>
        </p:spPr>
      </p:sp>
      <p:sp>
        <p:nvSpPr>
          <p:cNvPr id="9219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220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50A1F82C-B601-4AB2-AEE9-68535FDD5228}" type="slidenum">
              <a:rPr altLang="en-US"/>
              <a:pPr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98432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68300" y="685800"/>
            <a:ext cx="6121400" cy="3429000"/>
          </a:xfrm>
          <a:ln>
            <a:miter lim="800000"/>
          </a:ln>
        </p:spPr>
      </p:sp>
      <p:sp>
        <p:nvSpPr>
          <p:cNvPr id="11267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1268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E23D0C2F-9BBC-4DC0-9E16-428744801FD4}" type="slidenum">
              <a:rPr altLang="en-US"/>
              <a:pPr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1939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68300" y="685800"/>
            <a:ext cx="6121400" cy="3429000"/>
          </a:xfrm>
          <a:ln>
            <a:miter lim="800000"/>
          </a:ln>
        </p:spPr>
      </p:sp>
      <p:sp>
        <p:nvSpPr>
          <p:cNvPr id="11267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1268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E23D0C2F-9BBC-4DC0-9E16-428744801FD4}" type="slidenum">
              <a:rPr altLang="en-US"/>
              <a:pPr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10080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68300" y="685800"/>
            <a:ext cx="6121400" cy="3429000"/>
          </a:xfrm>
          <a:ln>
            <a:miter lim="800000"/>
          </a:ln>
        </p:spPr>
      </p:sp>
      <p:sp>
        <p:nvSpPr>
          <p:cNvPr id="11267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1268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E23D0C2F-9BBC-4DC0-9E16-428744801FD4}" type="slidenum">
              <a:rPr altLang="en-US"/>
              <a:pPr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26960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68300" y="685800"/>
            <a:ext cx="6121400" cy="3429000"/>
          </a:xfrm>
          <a:ln>
            <a:miter lim="800000"/>
          </a:ln>
        </p:spPr>
      </p:sp>
      <p:sp>
        <p:nvSpPr>
          <p:cNvPr id="11267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1268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E23D0C2F-9BBC-4DC0-9E16-428744801FD4}" type="slidenum">
              <a:rPr altLang="en-US"/>
              <a:pPr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74598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68300" y="685800"/>
            <a:ext cx="6121400" cy="3429000"/>
          </a:xfrm>
          <a:ln>
            <a:miter lim="800000"/>
          </a:ln>
        </p:spPr>
      </p:sp>
      <p:sp>
        <p:nvSpPr>
          <p:cNvPr id="9219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220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50A1F82C-B601-4AB2-AEE9-68535FDD5228}" type="slidenum">
              <a:rPr altLang="en-US"/>
              <a:pPr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49185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68300" y="685800"/>
            <a:ext cx="6121400" cy="3429000"/>
          </a:xfrm>
          <a:ln>
            <a:miter lim="800000"/>
          </a:ln>
        </p:spPr>
      </p:sp>
      <p:sp>
        <p:nvSpPr>
          <p:cNvPr id="11267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1268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E23D0C2F-9BBC-4DC0-9E16-428744801FD4}" type="slidenum">
              <a:rPr altLang="en-US"/>
              <a:pPr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04141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68300" y="685800"/>
            <a:ext cx="6121400" cy="3429000"/>
          </a:xfrm>
          <a:ln>
            <a:miter lim="800000"/>
          </a:ln>
        </p:spPr>
      </p:sp>
      <p:sp>
        <p:nvSpPr>
          <p:cNvPr id="7171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172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A68492C4-473B-4884-9882-18225C6ED146}" type="slidenum">
              <a:rPr altLang="en-US"/>
              <a:pPr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823386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68300" y="685800"/>
            <a:ext cx="6121400" cy="3429000"/>
          </a:xfrm>
          <a:ln>
            <a:miter lim="800000"/>
          </a:ln>
        </p:spPr>
      </p:sp>
      <p:sp>
        <p:nvSpPr>
          <p:cNvPr id="11267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1268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E23D0C2F-9BBC-4DC0-9E16-428744801FD4}" type="slidenum">
              <a:rPr altLang="en-US"/>
              <a:pPr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38617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68300" y="685800"/>
            <a:ext cx="6121400" cy="3429000"/>
          </a:xfrm>
          <a:ln>
            <a:miter lim="800000"/>
          </a:ln>
        </p:spPr>
      </p:sp>
      <p:sp>
        <p:nvSpPr>
          <p:cNvPr id="11267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1268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E23D0C2F-9BBC-4DC0-9E16-428744801FD4}" type="slidenum">
              <a:rPr altLang="en-US"/>
              <a:pPr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47253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68300" y="685800"/>
            <a:ext cx="6121400" cy="3429000"/>
          </a:xfrm>
          <a:ln>
            <a:miter lim="800000"/>
          </a:ln>
        </p:spPr>
      </p:sp>
      <p:sp>
        <p:nvSpPr>
          <p:cNvPr id="9219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220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50A1F82C-B601-4AB2-AEE9-68535FDD5228}" type="slidenum">
              <a:rPr altLang="en-US"/>
              <a:pPr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048720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68300" y="685800"/>
            <a:ext cx="6121400" cy="3429000"/>
          </a:xfrm>
          <a:ln>
            <a:miter lim="800000"/>
          </a:ln>
        </p:spPr>
      </p:sp>
      <p:sp>
        <p:nvSpPr>
          <p:cNvPr id="11267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1268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E23D0C2F-9BBC-4DC0-9E16-428744801FD4}" type="slidenum">
              <a:rPr altLang="en-US"/>
              <a:pPr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20394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68300" y="685800"/>
            <a:ext cx="6121400" cy="3429000"/>
          </a:xfrm>
          <a:ln>
            <a:miter lim="800000"/>
          </a:ln>
        </p:spPr>
      </p:sp>
      <p:sp>
        <p:nvSpPr>
          <p:cNvPr id="9219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220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50A1F82C-B601-4AB2-AEE9-68535FDD5228}" type="slidenum">
              <a:rPr altLang="en-US"/>
              <a:pPr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949319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68300" y="685800"/>
            <a:ext cx="6121400" cy="3429000"/>
          </a:xfrm>
          <a:ln>
            <a:miter lim="800000"/>
          </a:ln>
        </p:spPr>
      </p:sp>
      <p:sp>
        <p:nvSpPr>
          <p:cNvPr id="5123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124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5A10EB9B-026B-4DBF-B0DF-F17B4B439C9D}" type="slidenum">
              <a:rPr altLang="en-US"/>
              <a:pPr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31813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68300" y="685800"/>
            <a:ext cx="6121400" cy="3429000"/>
          </a:xfrm>
          <a:ln>
            <a:miter lim="800000"/>
          </a:ln>
        </p:spPr>
      </p:sp>
      <p:sp>
        <p:nvSpPr>
          <p:cNvPr id="11267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1268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E23D0C2F-9BBC-4DC0-9E16-428744801FD4}" type="slidenum">
              <a:rPr altLang="en-US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37676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68300" y="685800"/>
            <a:ext cx="6121400" cy="3429000"/>
          </a:xfrm>
          <a:ln>
            <a:miter lim="800000"/>
          </a:ln>
        </p:spPr>
      </p:sp>
      <p:sp>
        <p:nvSpPr>
          <p:cNvPr id="9219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220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50A1F82C-B601-4AB2-AEE9-68535FDD5228}" type="slidenum">
              <a:rPr altLang="en-US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83887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68300" y="685800"/>
            <a:ext cx="6121400" cy="3429000"/>
          </a:xfrm>
          <a:ln>
            <a:miter lim="800000"/>
          </a:ln>
        </p:spPr>
      </p:sp>
      <p:sp>
        <p:nvSpPr>
          <p:cNvPr id="11267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1268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E23D0C2F-9BBC-4DC0-9E16-428744801FD4}" type="slidenum">
              <a:rPr altLang="en-US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29780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68300" y="685800"/>
            <a:ext cx="6121400" cy="3429000"/>
          </a:xfrm>
          <a:ln>
            <a:miter lim="800000"/>
          </a:ln>
        </p:spPr>
      </p:sp>
      <p:sp>
        <p:nvSpPr>
          <p:cNvPr id="11267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1268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E23D0C2F-9BBC-4DC0-9E16-428744801FD4}" type="slidenum">
              <a:rPr altLang="en-US"/>
              <a:pPr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88457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68300" y="685800"/>
            <a:ext cx="6121400" cy="3429000"/>
          </a:xfrm>
          <a:ln>
            <a:miter lim="800000"/>
          </a:ln>
        </p:spPr>
      </p:sp>
      <p:sp>
        <p:nvSpPr>
          <p:cNvPr id="9219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220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50A1F82C-B601-4AB2-AEE9-68535FDD5228}" type="slidenum">
              <a:rPr altLang="en-US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95624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68300" y="685800"/>
            <a:ext cx="6121400" cy="3429000"/>
          </a:xfrm>
          <a:ln>
            <a:miter lim="800000"/>
          </a:ln>
        </p:spPr>
      </p:sp>
      <p:sp>
        <p:nvSpPr>
          <p:cNvPr id="11267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1268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E23D0C2F-9BBC-4DC0-9E16-428744801FD4}" type="slidenum">
              <a:rPr altLang="en-US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18641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68300" y="685800"/>
            <a:ext cx="6121400" cy="3429000"/>
          </a:xfrm>
          <a:ln>
            <a:miter lim="800000"/>
          </a:ln>
        </p:spPr>
      </p:sp>
      <p:sp>
        <p:nvSpPr>
          <p:cNvPr id="11267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1268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E23D0C2F-9BBC-4DC0-9E16-428744801FD4}" type="slidenum">
              <a:rPr altLang="en-US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35603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156C02-6AC0-4150-BF14-3C2902387D77}" type="datetimeFigureOut">
              <a:rPr lang="zh-CN" altLang="en-US"/>
              <a:pPr>
                <a:defRPr/>
              </a:pPr>
              <a:t>2019/6/25</a:t>
            </a:fld>
            <a:endParaRPr lang="zh-CN" alt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87B9ED6-FA7E-4333-AD61-EE26BDBEFB97}" type="slidenum">
              <a:rPr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6349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0">
        <p14:pan dir="u"/>
      </p:transition>
    </mc:Choice>
    <mc:Fallback xmlns="">
      <p:transition spd="slow" advTm="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EE00D82-2001-449E-AD90-3BB6FC1EF930}" type="datetimeFigureOut">
              <a:rPr lang="zh-CN" altLang="en-US"/>
              <a:pPr>
                <a:defRPr/>
              </a:pPr>
              <a:t>2019/6/25</a:t>
            </a:fld>
            <a:endParaRPr lang="zh-CN" alt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B47F294-569F-46BE-9414-D1C28A8AC9F5}" type="slidenum">
              <a:rPr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6218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0">
        <p14:pan dir="u"/>
      </p:transition>
    </mc:Choice>
    <mc:Fallback xmlns="">
      <p:transition spd="slow" advTm="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18967" y="268832"/>
            <a:ext cx="7763193" cy="9735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3898" tIns="31949" rIns="63898" bIns="31949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1"/>
              <a:t>单击此处编辑母版标题样式</a:t>
            </a:r>
            <a:endParaRPr lang="zh-CN" noProof="1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18967" y="1341945"/>
            <a:ext cx="7763193" cy="3198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3898" tIns="31949" rIns="63898" bIns="3194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  <a:endParaRPr lang="zh-CN" noProof="1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18967" y="4671915"/>
            <a:ext cx="2024698" cy="267725"/>
          </a:xfrm>
          <a:prstGeom prst="rect">
            <a:avLst/>
          </a:prstGeom>
        </p:spPr>
        <p:txBody>
          <a:bodyPr vert="horz" lIns="63898" tIns="31949" rIns="63898" bIns="31949" rtlCol="0" anchor="ctr"/>
          <a:lstStyle>
            <a:lvl1pPr algn="l" eaLnBrk="1" hangingPunct="1">
              <a:defRPr sz="900" noProof="1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63A56D01-2764-4F3F-81D1-FEDBA43AD549}" type="datetimeFigureOut">
              <a:rPr lang="zh-CN" altLang="en-US"/>
              <a:pPr>
                <a:defRPr/>
              </a:pPr>
              <a:t>2019/6/25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81484" y="4671915"/>
            <a:ext cx="3038158" cy="267725"/>
          </a:xfrm>
          <a:prstGeom prst="rect">
            <a:avLst/>
          </a:prstGeom>
        </p:spPr>
        <p:txBody>
          <a:bodyPr vert="horz" lIns="63898" tIns="31949" rIns="63898" bIns="31949" rtlCol="0" anchor="ctr"/>
          <a:lstStyle>
            <a:lvl1pPr algn="ctr" eaLnBrk="1" hangingPunct="1">
              <a:defRPr sz="900" noProof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357462" y="4671915"/>
            <a:ext cx="2024698" cy="267725"/>
          </a:xfrm>
          <a:prstGeom prst="rect">
            <a:avLst/>
          </a:prstGeom>
        </p:spPr>
        <p:txBody>
          <a:bodyPr vert="horz" wrap="square" lIns="63898" tIns="31949" rIns="63898" bIns="31949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800" noProof="1">
                <a:solidFill>
                  <a:srgbClr val="898989"/>
                </a:solidFill>
              </a:defRPr>
            </a:lvl1pPr>
          </a:lstStyle>
          <a:p>
            <a:fld id="{481A012C-3782-4128-B36B-91F05AF1EE8F}" type="slidenum">
              <a:rPr altLang="en-US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mc:AlternateContent xmlns:mc="http://schemas.openxmlformats.org/markup-compatibility/2006" xmlns:p14="http://schemas.microsoft.com/office/powerpoint/2010/main">
    <mc:Choice Requires="p14">
      <p:transition spd="slow" p14:dur="1300" advTm="0">
        <p14:pan dir="u"/>
      </p:transition>
    </mc:Choice>
    <mc:Fallback xmlns="">
      <p:transition spd="slow" advTm="0">
        <p:fade/>
      </p:transition>
    </mc:Fallback>
  </mc:AlternateContent>
  <p:txStyles>
    <p:titleStyle>
      <a:lvl1pPr algn="l" defTabSz="673373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  <a:lvl2pPr algn="l" defTabSz="673373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defTabSz="673373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defTabSz="673373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defTabSz="673373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319491" algn="l" defTabSz="673373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638983" algn="l" defTabSz="673373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958474" algn="l" defTabSz="673373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277965" algn="l" defTabSz="673373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168620" indent="-168620" algn="l" defTabSz="673373" rtl="0" eaLnBrk="1" fontAlgn="base" hangingPunct="1">
        <a:lnSpc>
          <a:spcPct val="90000"/>
        </a:lnSpc>
        <a:spcBef>
          <a:spcPts val="734"/>
        </a:spcBef>
        <a:spcAft>
          <a:spcPct val="0"/>
        </a:spcAft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5861" indent="-168620" algn="l" defTabSz="673373" rtl="0" eaLnBrk="1" fontAlgn="base" hangingPunct="1">
        <a:lnSpc>
          <a:spcPct val="90000"/>
        </a:lnSpc>
        <a:spcBef>
          <a:spcPts val="367"/>
        </a:spcBef>
        <a:spcAft>
          <a:spcPct val="0"/>
        </a:spcAft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2pPr>
      <a:lvl3pPr marL="841993" indent="-168620" algn="l" defTabSz="673373" rtl="0" eaLnBrk="1" fontAlgn="base" hangingPunct="1">
        <a:lnSpc>
          <a:spcPct val="90000"/>
        </a:lnSpc>
        <a:spcBef>
          <a:spcPts val="367"/>
        </a:spcBef>
        <a:spcAft>
          <a:spcPct val="0"/>
        </a:spcAft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79234" indent="-168620" algn="l" defTabSz="673373" rtl="0" eaLnBrk="1" fontAlgn="base" hangingPunct="1">
        <a:lnSpc>
          <a:spcPct val="90000"/>
        </a:lnSpc>
        <a:spcBef>
          <a:spcPts val="367"/>
        </a:spcBef>
        <a:spcAft>
          <a:spcPct val="0"/>
        </a:spcAft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516475" indent="-168620" algn="l" defTabSz="673373" rtl="0" eaLnBrk="1" fontAlgn="base" hangingPunct="1">
        <a:lnSpc>
          <a:spcPct val="90000"/>
        </a:lnSpc>
        <a:spcBef>
          <a:spcPts val="367"/>
        </a:spcBef>
        <a:spcAft>
          <a:spcPct val="0"/>
        </a:spcAft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853050" indent="-168620" algn="l" defTabSz="673594" rtl="0" eaLnBrk="1" latinLnBrk="0" hangingPunct="1">
        <a:lnSpc>
          <a:spcPct val="90000"/>
        </a:lnSpc>
        <a:spcBef>
          <a:spcPts val="367"/>
        </a:spcBef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2190291" indent="-168620" algn="l" defTabSz="673594" rtl="0" eaLnBrk="1" latinLnBrk="0" hangingPunct="1">
        <a:lnSpc>
          <a:spcPct val="90000"/>
        </a:lnSpc>
        <a:spcBef>
          <a:spcPts val="367"/>
        </a:spcBef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527088" indent="-168620" algn="l" defTabSz="673594" rtl="0" eaLnBrk="1" latinLnBrk="0" hangingPunct="1">
        <a:lnSpc>
          <a:spcPct val="90000"/>
        </a:lnSpc>
        <a:spcBef>
          <a:spcPts val="367"/>
        </a:spcBef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863885" indent="-168620" algn="l" defTabSz="673594" rtl="0" eaLnBrk="1" latinLnBrk="0" hangingPunct="1">
        <a:lnSpc>
          <a:spcPct val="90000"/>
        </a:lnSpc>
        <a:spcBef>
          <a:spcPts val="367"/>
        </a:spcBef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7359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36797" algn="l" defTabSz="67359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74038" algn="l" defTabSz="67359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1010835" algn="l" defTabSz="67359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347632" algn="l" defTabSz="67359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84873" algn="l" defTabSz="67359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2021670" algn="l" defTabSz="67359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358467" algn="l" defTabSz="67359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695265" algn="l" defTabSz="67359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756249" y="1537526"/>
            <a:ext cx="729949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latin typeface="+mn-lt"/>
                <a:ea typeface="方正兰亭准黑_GBK" panose="02000000000000000000" pitchFamily="2" charset="-122"/>
              </a:rPr>
              <a:t>UCLA Admission Data Analysis</a:t>
            </a:r>
            <a:endParaRPr lang="zh-CN" altLang="en-US" sz="4400" dirty="0">
              <a:solidFill>
                <a:srgbClr val="17B59E"/>
              </a:solidFill>
              <a:latin typeface="+mn-lt"/>
              <a:ea typeface="方正兰亭准黑_GBK" panose="02000000000000000000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008437" y="2563094"/>
            <a:ext cx="27950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rgbClr val="17B59E"/>
                </a:solidFill>
                <a:latin typeface="+mn-lt"/>
                <a:ea typeface="方正兰亭准黑_GBK" panose="02000000000000000000" pitchFamily="2" charset="-122"/>
              </a:rPr>
              <a:t>Group</a:t>
            </a:r>
            <a:r>
              <a:rPr lang="zh-TW" altLang="en-US" sz="1200" dirty="0">
                <a:solidFill>
                  <a:srgbClr val="17B59E"/>
                </a:solidFill>
                <a:latin typeface="+mn-lt"/>
                <a:ea typeface="方正兰亭准黑_GBK" panose="02000000000000000000" pitchFamily="2" charset="-122"/>
              </a:rPr>
              <a:t> </a:t>
            </a:r>
            <a:r>
              <a:rPr lang="en-US" altLang="zh-TW" sz="1200" dirty="0">
                <a:solidFill>
                  <a:srgbClr val="17B59E"/>
                </a:solidFill>
                <a:latin typeface="+mn-lt"/>
                <a:ea typeface="方正兰亭准黑_GBK" panose="02000000000000000000" pitchFamily="2" charset="-122"/>
              </a:rPr>
              <a:t>1</a:t>
            </a:r>
            <a:r>
              <a:rPr lang="zh-CN" altLang="en-US" sz="1200" dirty="0">
                <a:solidFill>
                  <a:srgbClr val="17B59E"/>
                </a:solidFill>
                <a:latin typeface="+mn-lt"/>
                <a:ea typeface="方正兰亭准黑_GBK" panose="02000000000000000000" pitchFamily="2" charset="-122"/>
              </a:rPr>
              <a:t>：</a:t>
            </a:r>
            <a:r>
              <a:rPr lang="zh-TW" altLang="en-US" sz="1200" dirty="0">
                <a:solidFill>
                  <a:srgbClr val="17B59E"/>
                </a:solidFill>
                <a:latin typeface="+mn-lt"/>
                <a:ea typeface="方正兰亭准黑_GBK" panose="02000000000000000000" pitchFamily="2" charset="-122"/>
              </a:rPr>
              <a:t>劉上銓 黃子恒 </a:t>
            </a:r>
            <a:r>
              <a:rPr lang="zh-TW" altLang="en-US" sz="1200">
                <a:solidFill>
                  <a:srgbClr val="17B59E"/>
                </a:solidFill>
                <a:latin typeface="+mn-lt"/>
                <a:ea typeface="方正兰亭准黑_GBK" panose="02000000000000000000" pitchFamily="2" charset="-122"/>
              </a:rPr>
              <a:t>陳則明 李柏彥</a:t>
            </a:r>
            <a:endParaRPr lang="en-US" altLang="zh-TW" sz="1200" dirty="0">
              <a:solidFill>
                <a:srgbClr val="17B59E"/>
              </a:solidFill>
              <a:latin typeface="+mn-lt"/>
              <a:ea typeface="方正兰亭准黑_GBK" panose="02000000000000000000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737258" y="3096220"/>
            <a:ext cx="13374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rgbClr val="17B59E"/>
                </a:solidFill>
                <a:latin typeface="+mn-lt"/>
                <a:ea typeface="方正兰亭准黑_GBK" panose="02000000000000000000" pitchFamily="2" charset="-122"/>
              </a:rPr>
              <a:t>Date</a:t>
            </a:r>
            <a:r>
              <a:rPr lang="zh-CN" altLang="en-US" sz="1200" dirty="0">
                <a:solidFill>
                  <a:srgbClr val="17B59E"/>
                </a:solidFill>
                <a:latin typeface="+mn-lt"/>
                <a:ea typeface="方正兰亭准黑_GBK" panose="02000000000000000000" pitchFamily="2" charset="-122"/>
              </a:rPr>
              <a:t>：</a:t>
            </a:r>
            <a:r>
              <a:rPr lang="en-US" altLang="zh-CN" sz="1200" dirty="0">
                <a:solidFill>
                  <a:srgbClr val="17B59E"/>
                </a:solidFill>
                <a:latin typeface="+mn-lt"/>
                <a:ea typeface="方正兰亭准黑_GBK" panose="02000000000000000000" pitchFamily="2" charset="-122"/>
              </a:rPr>
              <a:t>2019.06.25</a:t>
            </a:r>
            <a:endParaRPr lang="zh-CN" altLang="en-US" sz="1200" dirty="0">
              <a:solidFill>
                <a:srgbClr val="17B59E"/>
              </a:solidFill>
              <a:latin typeface="+mn-lt"/>
              <a:ea typeface="方正兰亭准黑_GBK" panose="02000000000000000000" pitchFamily="2" charset="-122"/>
            </a:endParaRPr>
          </a:p>
        </p:txBody>
      </p:sp>
      <p:pic>
        <p:nvPicPr>
          <p:cNvPr id="8" name="583eea9dc623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2700038" y="-1872209"/>
            <a:ext cx="2160176" cy="21601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 advTm="8098">
        <p14:vortex dir="r"/>
      </p:transition>
    </mc:Choice>
    <mc:Fallback xmlns="">
      <p:transition spd="slow" advTm="809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300" tmFilter="0,0; .5, 1; 1, 1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2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2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23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3" grpId="0"/>
      <p:bldP spid="5" grpId="0"/>
      <p:bldP spid="6" grpId="0"/>
    </p:bldLst>
  </p:timing>
  <p:extLst mod="1">
    <p:ext uri="{E180D4A7-C9FB-4DFB-919C-405C955672EB}">
      <p14:showEvtLst xmlns:p14="http://schemas.microsoft.com/office/powerpoint/2010/main">
        <p14:playEvt time="8" objId="8"/>
      </p14:showEvt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119271">
            <a:off x="-666466" y="-1995092"/>
            <a:ext cx="4998338" cy="2811565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468226" y="359976"/>
            <a:ext cx="18492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Scatter Plot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54971" y="1224012"/>
            <a:ext cx="7264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GRE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080842" y="1255605"/>
            <a:ext cx="10158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TOEFL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087437" y="1255605"/>
            <a:ext cx="8980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CGPA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0" y="3932818"/>
            <a:ext cx="8640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40018" indent="-285750">
              <a:spcBef>
                <a:spcPts val="0"/>
              </a:spcBef>
              <a:spcAft>
                <a:spcPts val="0"/>
              </a:spcAft>
              <a:buSzPts val="1400"/>
              <a:buFont typeface="Arial" charset="0"/>
              <a:buChar char="•"/>
            </a:pPr>
            <a:r>
              <a:rPr lang="zh-TW" altLang="en-US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錄取機率和</a:t>
            </a:r>
            <a:r>
              <a:rPr lang="en-US" altLang="zh-TW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GRE</a:t>
            </a:r>
            <a:r>
              <a:rPr lang="zh-TW" altLang="en-US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、</a:t>
            </a:r>
            <a:r>
              <a:rPr lang="en-US" altLang="zh-TW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TOEFL</a:t>
            </a:r>
            <a:r>
              <a:rPr lang="zh-TW" altLang="en-US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及</a:t>
            </a:r>
            <a:r>
              <a:rPr lang="en-US" altLang="zh-TW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CGPA</a:t>
            </a:r>
            <a:r>
              <a:rPr lang="zh-TW" altLang="en-US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呈高度正相關，又以</a:t>
            </a:r>
            <a:r>
              <a:rPr lang="en-US" altLang="zh-TW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CGPA</a:t>
            </a:r>
            <a:r>
              <a:rPr lang="zh-TW" altLang="en-US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的分佈最為集中，顯示</a:t>
            </a:r>
            <a:r>
              <a:rPr lang="en-US" altLang="zh-TW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UCLA</a:t>
            </a:r>
            <a:r>
              <a:rPr lang="zh-TW" altLang="en-US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十分重視學生的在校表現及另外兩項考試分數</a:t>
            </a:r>
          </a:p>
        </p:txBody>
      </p:sp>
      <p:pic>
        <p:nvPicPr>
          <p:cNvPr id="11" name="Google Shape;107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768" y="1624122"/>
            <a:ext cx="3250647" cy="22217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08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97091" y="1624122"/>
            <a:ext cx="3751145" cy="22217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09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47738" y="1624122"/>
            <a:ext cx="3105352" cy="2221794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8893050" y="2390446"/>
            <a:ext cx="684139" cy="79208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886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4255">
        <p14:pan dir="u"/>
      </p:transition>
    </mc:Choice>
    <mc:Fallback xmlns="">
      <p:transition spd="slow" advTm="4255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119271">
            <a:off x="-666466" y="-1995092"/>
            <a:ext cx="4998338" cy="2811565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468226" y="359976"/>
            <a:ext cx="24424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Correlation Plot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138" y="920361"/>
            <a:ext cx="4103538" cy="411995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788594" y="920361"/>
            <a:ext cx="4512774" cy="43037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SzPts val="1400"/>
              <a:buFont typeface="Arial" charset="0"/>
              <a:buChar char="•"/>
            </a:pPr>
            <a:r>
              <a:rPr lang="en-US" altLang="zh-TW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GRE</a:t>
            </a:r>
            <a:r>
              <a:rPr lang="zh-TW" altLang="en-US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及</a:t>
            </a:r>
            <a:r>
              <a:rPr lang="en-US" altLang="zh-TW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TOEFL</a:t>
            </a:r>
            <a:r>
              <a:rPr lang="zh-TW" altLang="en-US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成績與錄取機率</a:t>
            </a:r>
            <a:br>
              <a:rPr lang="en-US" altLang="zh-TW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</a:br>
            <a:r>
              <a:rPr lang="zh-TW" altLang="en-US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的相關係數約為</a:t>
            </a:r>
            <a:r>
              <a:rPr lang="en-US" altLang="zh-TW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0.83</a:t>
            </a:r>
          </a:p>
          <a:p>
            <a:pPr marL="285750" indent="-285750">
              <a:buSzPts val="1400"/>
              <a:buFont typeface="Arial" charset="0"/>
              <a:buChar char="•"/>
            </a:pPr>
            <a:endParaRPr lang="en-US" altLang="zh-TW" spc="3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方正兰亭准黑_GBK" panose="02000000000000000000" pitchFamily="2" charset="-122"/>
            </a:endParaRPr>
          </a:p>
          <a:p>
            <a:pPr marL="285750" indent="-285750">
              <a:buSzPts val="1400"/>
              <a:buFont typeface="Arial" charset="0"/>
              <a:buChar char="•"/>
            </a:pPr>
            <a:r>
              <a:rPr lang="en-US" altLang="zh-TW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CGPA</a:t>
            </a:r>
            <a:r>
              <a:rPr lang="zh-TW" altLang="en-US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與錄取率的相關係數</a:t>
            </a:r>
            <a:br>
              <a:rPr lang="en-US" altLang="zh-TW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</a:br>
            <a:r>
              <a:rPr lang="zh-TW" altLang="en-US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高達</a:t>
            </a:r>
            <a:r>
              <a:rPr lang="en-US" altLang="zh-TW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0.88</a:t>
            </a:r>
          </a:p>
          <a:p>
            <a:pPr marL="285750" indent="-285750">
              <a:buSzPts val="1400"/>
              <a:buFont typeface="Arial" charset="0"/>
              <a:buChar char="•"/>
            </a:pPr>
            <a:endParaRPr lang="en-US" altLang="zh-TW" spc="3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方正兰亭准黑_GBK" panose="02000000000000000000" pitchFamily="2" charset="-122"/>
            </a:endParaRPr>
          </a:p>
          <a:p>
            <a:pPr marL="285750" indent="-285750">
              <a:buSzPts val="1400"/>
              <a:buFont typeface="Arial" charset="0"/>
              <a:buChar char="•"/>
            </a:pPr>
            <a:r>
              <a:rPr lang="en-US" altLang="zh-TW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Research</a:t>
            </a:r>
            <a:r>
              <a:rPr lang="zh-TW" altLang="en-US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與錄取率的相關係數</a:t>
            </a:r>
            <a:br>
              <a:rPr lang="en-US" altLang="zh-TW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</a:br>
            <a:r>
              <a:rPr lang="zh-TW" altLang="en-US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僅</a:t>
            </a:r>
            <a:r>
              <a:rPr lang="en-US" altLang="zh-TW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0.55</a:t>
            </a:r>
          </a:p>
          <a:p>
            <a:pPr marL="285750" indent="-285750">
              <a:buSzPts val="1400"/>
              <a:buFont typeface="Arial" charset="0"/>
              <a:buChar char="•"/>
            </a:pPr>
            <a:endParaRPr lang="en-US" altLang="zh-TW" spc="3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方正兰亭准黑_GBK" panose="02000000000000000000" pitchFamily="2" charset="-122"/>
            </a:endParaRPr>
          </a:p>
          <a:p>
            <a:pPr marL="285750" indent="-285750">
              <a:buSzPts val="1400"/>
              <a:buFont typeface="Arial" charset="0"/>
              <a:buChar char="•"/>
            </a:pPr>
            <a:r>
              <a:rPr lang="en-US" altLang="zh-TW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GRE</a:t>
            </a:r>
            <a:r>
              <a:rPr lang="zh-TW" altLang="en-US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、</a:t>
            </a:r>
            <a:r>
              <a:rPr lang="en-US" altLang="zh-TW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TOEFL</a:t>
            </a:r>
            <a:r>
              <a:rPr lang="zh-TW" altLang="en-US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及</a:t>
            </a:r>
            <a:r>
              <a:rPr lang="en-US" altLang="zh-TW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CGPA</a:t>
            </a:r>
            <a:r>
              <a:rPr lang="zh-TW" altLang="en-US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間彼此的</a:t>
            </a:r>
            <a:br>
              <a:rPr lang="en-US" altLang="zh-TW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</a:br>
            <a:r>
              <a:rPr lang="zh-TW" altLang="en-US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相關係數亦高於</a:t>
            </a:r>
            <a:r>
              <a:rPr lang="en-US" altLang="zh-TW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0.8</a:t>
            </a:r>
            <a:r>
              <a:rPr lang="zh-TW" altLang="en-US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，</a:t>
            </a:r>
            <a:br>
              <a:rPr lang="en-US" altLang="zh-TW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</a:br>
            <a:r>
              <a:rPr lang="zh-TW" altLang="en-US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表⽰申請⼈在⼤學學業成績表現</a:t>
            </a:r>
            <a:br>
              <a:rPr lang="en-US" altLang="zh-TW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</a:br>
            <a:r>
              <a:rPr lang="zh-TW" altLang="en-US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反映在入學考試以及語⾔成績上。</a:t>
            </a:r>
          </a:p>
          <a:p>
            <a:pPr algn="just">
              <a:lnSpc>
                <a:spcPts val="2575"/>
              </a:lnSpc>
            </a:pPr>
            <a:endParaRPr lang="en-US" altLang="zh-CN" sz="1600" dirty="0">
              <a:latin typeface="微软雅黑" pitchFamily="34" charset="-122"/>
              <a:ea typeface="微软雅黑" pitchFamily="34" charset="-122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4646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4255">
        <p14:pan dir="u"/>
      </p:transition>
    </mc:Choice>
    <mc:Fallback xmlns="">
      <p:transition spd="slow" advTm="4255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119271">
            <a:off x="-666466" y="-1995092"/>
            <a:ext cx="4998338" cy="2811565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468226" y="359976"/>
            <a:ext cx="16562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Rader Plot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2703" y="1461328"/>
            <a:ext cx="5338581" cy="357898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2703" y="935980"/>
            <a:ext cx="3387939" cy="842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738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4255">
        <p14:pan dir="u"/>
      </p:transition>
    </mc:Choice>
    <mc:Fallback xmlns="">
      <p:transition spd="slow" advTm="4255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104315">
            <a:off x="-1513687" y="-1977383"/>
            <a:ext cx="8960556" cy="504031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788566">
            <a:off x="-937638" y="-1041304"/>
            <a:ext cx="8960556" cy="504031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104315">
            <a:off x="-1248755" y="-843297"/>
            <a:ext cx="8960556" cy="504031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788566">
            <a:off x="-672706" y="38787"/>
            <a:ext cx="8960556" cy="5040313"/>
          </a:xfrm>
          <a:prstGeom prst="rect">
            <a:avLst/>
          </a:prstGeom>
        </p:spPr>
      </p:pic>
      <p:sp>
        <p:nvSpPr>
          <p:cNvPr id="7" name="椭圆 6"/>
          <p:cNvSpPr/>
          <p:nvPr/>
        </p:nvSpPr>
        <p:spPr>
          <a:xfrm>
            <a:off x="6660742" y="1962119"/>
            <a:ext cx="1440120" cy="1440120"/>
          </a:xfrm>
          <a:prstGeom prst="ellipse">
            <a:avLst/>
          </a:prstGeom>
          <a:solidFill>
            <a:srgbClr val="595959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6000" dirty="0">
                <a:ea typeface="方正兰亭准黑_GBK" panose="02000000000000000000" pitchFamily="2" charset="-122"/>
              </a:rPr>
              <a:t>3</a:t>
            </a:r>
            <a:endParaRPr lang="zh-CN" altLang="en-US" sz="6000" dirty="0">
              <a:ea typeface="方正兰亭准黑_GBK" panose="02000000000000000000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042787" y="3536949"/>
            <a:ext cx="986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pc="300" dirty="0">
                <a:solidFill>
                  <a:srgbClr val="17B59E"/>
                </a:solidFill>
                <a:ea typeface="方正兰亭准黑_GBK" panose="02000000000000000000" pitchFamily="2" charset="-122"/>
              </a:rPr>
              <a:t>Model</a:t>
            </a:r>
            <a:endParaRPr lang="zh-CN" altLang="en-US" spc="300" dirty="0">
              <a:solidFill>
                <a:srgbClr val="17B59E"/>
              </a:solidFill>
              <a:ea typeface="方正兰亭准黑_GBK" panose="02000000000000000000" pitchFamily="2" charset="-122"/>
            </a:endParaRPr>
          </a:p>
        </p:txBody>
      </p:sp>
      <p:sp>
        <p:nvSpPr>
          <p:cNvPr id="10" name="文本框 8"/>
          <p:cNvSpPr txBox="1"/>
          <p:nvPr/>
        </p:nvSpPr>
        <p:spPr>
          <a:xfrm>
            <a:off x="5397616" y="3906281"/>
            <a:ext cx="27265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1400" dirty="0">
                <a:latin typeface="+mn-lt"/>
                <a:ea typeface="方正兰亭准黑_GBK" panose="02000000000000000000" pitchFamily="2" charset="-122"/>
              </a:rPr>
              <a:t>Data Preprocessing, Model Choose</a:t>
            </a:r>
          </a:p>
          <a:p>
            <a:pPr algn="r"/>
            <a:r>
              <a:rPr lang="en-US" altLang="zh-CN" sz="1400" dirty="0">
                <a:latin typeface="+mn-lt"/>
                <a:ea typeface="方正兰亭准黑_GBK" panose="02000000000000000000" pitchFamily="2" charset="-122"/>
              </a:rPr>
              <a:t>Random Forest</a:t>
            </a:r>
            <a:endParaRPr lang="zh-CN" altLang="en-US" sz="1400" dirty="0">
              <a:latin typeface="+mn-lt"/>
              <a:ea typeface="方正兰亭准黑_GBK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1755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6818">
        <p14:doors dir="vert"/>
      </p:transition>
    </mc:Choice>
    <mc:Fallback xmlns="">
      <p:transition spd="slow" advTm="681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 tmFilter="0,0; .5, 1; 1, 1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200"/>
                            </p:stCondLst>
                            <p:childTnLst>
                              <p:par>
                                <p:cTn id="1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 tmFilter="0,0; .5, 1; 1, 1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1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119271">
            <a:off x="-679145" y="-1851075"/>
            <a:ext cx="4998338" cy="2811565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468226" y="359976"/>
            <a:ext cx="28761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Data Preprocessing</a:t>
            </a:r>
          </a:p>
        </p:txBody>
      </p:sp>
      <p:pic>
        <p:nvPicPr>
          <p:cNvPr id="4" name="Google Shape;142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6186" y="1041856"/>
            <a:ext cx="6696632" cy="338310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1081360" y="4468103"/>
            <a:ext cx="49462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zh-TW" altLang="en-US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將非連續資料轉換成</a:t>
            </a:r>
            <a:r>
              <a:rPr lang="en-US" altLang="zh-TW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dummy variable</a:t>
            </a:r>
          </a:p>
          <a:p>
            <a:pPr marL="285750" indent="-285750">
              <a:buFont typeface="Arial" charset="0"/>
              <a:buChar char="•"/>
            </a:pPr>
            <a:endParaRPr lang="en-US" spc="3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方正兰亭准黑_GBK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04855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4255">
        <p14:pan dir="u"/>
      </p:transition>
    </mc:Choice>
    <mc:Fallback xmlns="">
      <p:transition spd="slow" advTm="4255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119271">
            <a:off x="-666466" y="-1995092"/>
            <a:ext cx="4998338" cy="2811565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468226" y="359976"/>
            <a:ext cx="28761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Data Preprocessing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551" y="2605236"/>
            <a:ext cx="8255000" cy="635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96106" y="1368028"/>
            <a:ext cx="618502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Assumption:</a:t>
            </a:r>
          </a:p>
          <a:p>
            <a:r>
              <a:rPr lang="en-US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	</a:t>
            </a:r>
            <a:r>
              <a:rPr lang="en-US" spc="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Chance.of.Admit</a:t>
            </a:r>
            <a:r>
              <a:rPr lang="en-US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 &gt;= 0.9 --&gt; 'Admission'</a:t>
            </a:r>
          </a:p>
          <a:p>
            <a:r>
              <a:rPr lang="en-US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	</a:t>
            </a:r>
            <a:r>
              <a:rPr lang="en-US" spc="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Chance.of.Admit</a:t>
            </a:r>
            <a:r>
              <a:rPr lang="en-US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 &lt; 0.9 --&gt; 'Reject'</a:t>
            </a:r>
          </a:p>
          <a:p>
            <a:endParaRPr lang="en-US" spc="3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方正兰亭准黑_GBK" panose="02000000000000000000" pitchFamily="2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68226" y="3528268"/>
            <a:ext cx="535095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Data Split:</a:t>
            </a:r>
          </a:p>
          <a:p>
            <a:r>
              <a:rPr lang="en-US" altLang="zh-TW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	TRAIN DATA 400 / TEST DATA 100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7792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4255">
        <p14:pan dir="u"/>
      </p:transition>
    </mc:Choice>
    <mc:Fallback xmlns="">
      <p:transition spd="slow" advTm="4255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119271">
            <a:off x="-679144" y="-1851075"/>
            <a:ext cx="4998338" cy="2811565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468226" y="359976"/>
            <a:ext cx="21499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Model Choose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68226" y="1007988"/>
            <a:ext cx="48755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charset="0"/>
              <a:buChar char="•"/>
            </a:pPr>
            <a:r>
              <a:rPr lang="en-US" sz="12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Linear Regression:</a:t>
            </a:r>
          </a:p>
          <a:p>
            <a:r>
              <a:rPr lang="en-US" sz="12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	</a:t>
            </a:r>
            <a:r>
              <a:rPr lang="en-US" sz="1200" spc="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r_square</a:t>
            </a:r>
            <a:r>
              <a:rPr lang="en-US" sz="12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 score (train dataset): 0.821 </a:t>
            </a:r>
            <a:br>
              <a:rPr lang="en-US" sz="12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</a:br>
            <a:r>
              <a:rPr lang="en-US" sz="12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	</a:t>
            </a:r>
            <a:r>
              <a:rPr lang="en-US" sz="1200" spc="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r_square</a:t>
            </a:r>
            <a:r>
              <a:rPr lang="en-US" sz="12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 score (test dataset): 0.819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68225" y="1787231"/>
            <a:ext cx="48755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charset="0"/>
              <a:buChar char="•"/>
            </a:pPr>
            <a:r>
              <a:rPr lang="en-US" sz="12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Random Forest:</a:t>
            </a:r>
          </a:p>
          <a:p>
            <a:r>
              <a:rPr lang="en-US" sz="12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	</a:t>
            </a:r>
            <a:r>
              <a:rPr lang="en-US" sz="1200" spc="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r_square</a:t>
            </a:r>
            <a:r>
              <a:rPr lang="en-US" sz="12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 score (train dataset): 0.967 </a:t>
            </a:r>
            <a:br>
              <a:rPr lang="en-US" sz="12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</a:br>
            <a:r>
              <a:rPr lang="en-US" sz="12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	</a:t>
            </a:r>
            <a:r>
              <a:rPr lang="en-US" sz="1200" spc="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r_square</a:t>
            </a:r>
            <a:r>
              <a:rPr lang="en-US" sz="12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 score (test dataset): 0.793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68225" y="2566474"/>
            <a:ext cx="47103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charset="0"/>
              <a:buChar char="•"/>
            </a:pPr>
            <a:r>
              <a:rPr lang="en-US" sz="12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Decision Tree:</a:t>
            </a:r>
          </a:p>
          <a:p>
            <a:r>
              <a:rPr lang="en-US" sz="12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	</a:t>
            </a:r>
            <a:r>
              <a:rPr lang="en-US" sz="1200" spc="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r_square</a:t>
            </a:r>
            <a:r>
              <a:rPr lang="en-US" sz="12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 score (train dataset): 1.0 </a:t>
            </a:r>
            <a:br>
              <a:rPr lang="en-US" sz="12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</a:br>
            <a:r>
              <a:rPr lang="en-US" sz="12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	</a:t>
            </a:r>
            <a:r>
              <a:rPr lang="en-US" sz="1200" spc="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r_square</a:t>
            </a:r>
            <a:r>
              <a:rPr lang="en-US" sz="12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 score (test dataset): 0.623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68225" y="3345717"/>
            <a:ext cx="48755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charset="0"/>
              <a:buChar char="•"/>
            </a:pPr>
            <a:r>
              <a:rPr lang="en-US" sz="12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Ridge Regression:</a:t>
            </a:r>
          </a:p>
          <a:p>
            <a:r>
              <a:rPr lang="en-US" sz="12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	</a:t>
            </a:r>
            <a:r>
              <a:rPr lang="en-US" sz="1200" spc="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r_square</a:t>
            </a:r>
            <a:r>
              <a:rPr lang="en-US" sz="12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 score (train dataset): 0.821 </a:t>
            </a:r>
            <a:br>
              <a:rPr lang="en-US" sz="12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</a:br>
            <a:r>
              <a:rPr lang="en-US" sz="12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	</a:t>
            </a:r>
            <a:r>
              <a:rPr lang="en-US" sz="1200" spc="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r_square</a:t>
            </a:r>
            <a:r>
              <a:rPr lang="en-US" sz="12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 score (test dataset): 0.819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68225" y="4124960"/>
            <a:ext cx="48755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charset="0"/>
              <a:buChar char="•"/>
            </a:pPr>
            <a:r>
              <a:rPr lang="en-US" sz="12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Support Vector Regression:</a:t>
            </a:r>
          </a:p>
          <a:p>
            <a:r>
              <a:rPr lang="en-US" sz="12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	</a:t>
            </a:r>
            <a:r>
              <a:rPr lang="en-US" sz="1200" spc="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r_square</a:t>
            </a:r>
            <a:r>
              <a:rPr lang="en-US" sz="12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 score (train dataset): 0.774 </a:t>
            </a:r>
            <a:br>
              <a:rPr lang="en-US" sz="12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</a:br>
            <a:r>
              <a:rPr lang="en-US" sz="12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	</a:t>
            </a:r>
            <a:r>
              <a:rPr lang="en-US" sz="1200" spc="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r_square</a:t>
            </a:r>
            <a:r>
              <a:rPr lang="en-US" sz="12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 score (test dataset): 0.772</a:t>
            </a:r>
          </a:p>
        </p:txBody>
      </p:sp>
    </p:spTree>
    <p:extLst>
      <p:ext uri="{BB962C8B-B14F-4D97-AF65-F5344CB8AC3E}">
        <p14:creationId xmlns:p14="http://schemas.microsoft.com/office/powerpoint/2010/main" val="2092101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4255">
        <p14:pan dir="u"/>
      </p:transition>
    </mc:Choice>
    <mc:Fallback xmlns="">
      <p:transition spd="slow" advTm="4255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119271">
            <a:off x="-666466" y="-1995092"/>
            <a:ext cx="4998338" cy="2811565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468226" y="359976"/>
            <a:ext cx="22638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Random Forest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058" y="1079995"/>
            <a:ext cx="4110543" cy="375049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865710" y="1152004"/>
            <a:ext cx="3417923" cy="33239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charset="0"/>
              <a:buChar char="•"/>
            </a:pPr>
            <a:r>
              <a:rPr lang="en-US" sz="20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accuracy: 0.95 </a:t>
            </a:r>
            <a:br>
              <a:rPr lang="en-US" sz="20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</a:br>
            <a:endParaRPr lang="en-US" sz="2000" spc="3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方正兰亭准黑_GBK" panose="02000000000000000000" pitchFamily="2" charset="-122"/>
            </a:endParaRPr>
          </a:p>
          <a:p>
            <a:pPr marL="171450" indent="-171450">
              <a:buFont typeface="Arial" charset="0"/>
              <a:buChar char="•"/>
            </a:pPr>
            <a:r>
              <a:rPr lang="en-US" sz="2000" spc="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precision_score</a:t>
            </a:r>
            <a:r>
              <a:rPr lang="en-US" sz="20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: </a:t>
            </a:r>
            <a:br>
              <a:rPr lang="en-US" sz="20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</a:br>
            <a:r>
              <a:rPr lang="en-US" sz="20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0.8181818181818182</a:t>
            </a:r>
            <a:br>
              <a:rPr lang="en-US" sz="20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</a:br>
            <a:r>
              <a:rPr lang="en-US" sz="20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 </a:t>
            </a:r>
          </a:p>
          <a:p>
            <a:pPr marL="171450" indent="-171450">
              <a:buFont typeface="Arial" charset="0"/>
              <a:buChar char="•"/>
            </a:pPr>
            <a:r>
              <a:rPr lang="en-US" sz="2000" spc="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recall_score</a:t>
            </a:r>
            <a:r>
              <a:rPr lang="en-US" sz="20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: 0.75 </a:t>
            </a:r>
            <a:br>
              <a:rPr lang="en-US" sz="20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</a:br>
            <a:endParaRPr lang="en-US" sz="2000" spc="3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方正兰亭准黑_GBK" panose="02000000000000000000" pitchFamily="2" charset="-122"/>
            </a:endParaRPr>
          </a:p>
          <a:p>
            <a:pPr marL="171450" indent="-171450">
              <a:buFont typeface="Arial" charset="0"/>
              <a:buChar char="•"/>
            </a:pPr>
            <a:r>
              <a:rPr lang="en-US" sz="20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f1_score: </a:t>
            </a:r>
            <a:br>
              <a:rPr lang="en-US" sz="20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</a:br>
            <a:r>
              <a:rPr lang="en-US" sz="20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0.7826086956521738 </a:t>
            </a:r>
            <a:br>
              <a:rPr lang="en-US" sz="12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</a:br>
            <a:endParaRPr lang="en-US" sz="1200" spc="3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方正兰亭准黑_GBK" panose="02000000000000000000" pitchFamily="2" charset="-122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783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4255">
        <p14:pan dir="u"/>
      </p:transition>
    </mc:Choice>
    <mc:Fallback xmlns="">
      <p:transition spd="slow" advTm="4255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104315">
            <a:off x="-1513687" y="-1977383"/>
            <a:ext cx="8960556" cy="504031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788566">
            <a:off x="-937638" y="-1041304"/>
            <a:ext cx="8960556" cy="504031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104315">
            <a:off x="-1248755" y="-843297"/>
            <a:ext cx="8960556" cy="504031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788566">
            <a:off x="-672706" y="38787"/>
            <a:ext cx="8960556" cy="5040313"/>
          </a:xfrm>
          <a:prstGeom prst="rect">
            <a:avLst/>
          </a:prstGeom>
        </p:spPr>
      </p:pic>
      <p:sp>
        <p:nvSpPr>
          <p:cNvPr id="7" name="椭圆 6"/>
          <p:cNvSpPr/>
          <p:nvPr/>
        </p:nvSpPr>
        <p:spPr>
          <a:xfrm>
            <a:off x="6660742" y="1962119"/>
            <a:ext cx="1440120" cy="1440120"/>
          </a:xfrm>
          <a:prstGeom prst="ellipse">
            <a:avLst/>
          </a:prstGeom>
          <a:solidFill>
            <a:srgbClr val="595959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6000" dirty="0">
                <a:ea typeface="方正兰亭准黑_GBK" panose="02000000000000000000" pitchFamily="2" charset="-122"/>
              </a:rPr>
              <a:t>4</a:t>
            </a:r>
            <a:endParaRPr lang="zh-CN" altLang="en-US" sz="6000" dirty="0">
              <a:ea typeface="方正兰亭准黑_GBK" panose="02000000000000000000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876826" y="3536949"/>
            <a:ext cx="1109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pc="300" dirty="0">
                <a:solidFill>
                  <a:srgbClr val="17B59E"/>
                </a:solidFill>
                <a:ea typeface="方正兰亭准黑_GBK" panose="02000000000000000000" pitchFamily="2" charset="-122"/>
              </a:rPr>
              <a:t>Cluster</a:t>
            </a:r>
            <a:endParaRPr lang="zh-CN" altLang="en-US" spc="300" dirty="0">
              <a:solidFill>
                <a:srgbClr val="17B59E"/>
              </a:solidFill>
              <a:ea typeface="方正兰亭准黑_GBK" panose="02000000000000000000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092850" y="3906281"/>
            <a:ext cx="8133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1400" dirty="0">
                <a:latin typeface="+mn-lt"/>
                <a:ea typeface="方正兰亭准黑_GBK" panose="02000000000000000000" pitchFamily="2" charset="-122"/>
              </a:rPr>
              <a:t>K-means</a:t>
            </a:r>
            <a:endParaRPr lang="zh-CN" altLang="en-US" sz="1400" dirty="0">
              <a:latin typeface="+mn-lt"/>
              <a:ea typeface="方正兰亭准黑_GBK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28628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6818">
        <p14:doors dir="vert"/>
      </p:transition>
    </mc:Choice>
    <mc:Fallback xmlns="">
      <p:transition spd="slow" advTm="681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 tmFilter="0,0; .5, 1; 1, 1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300"/>
                            </p:stCondLst>
                            <p:childTnLst>
                              <p:par>
                                <p:cTn id="1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 tmFilter="0,0; .5, 1; 1, 1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119271">
            <a:off x="-666466" y="-1995092"/>
            <a:ext cx="4998338" cy="2811565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468226" y="359976"/>
            <a:ext cx="18309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決定分群數</a:t>
            </a:r>
            <a:r>
              <a:rPr lang="en-US" altLang="zh-TW" sz="20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K</a:t>
            </a:r>
          </a:p>
        </p:txBody>
      </p:sp>
      <p:pic>
        <p:nvPicPr>
          <p:cNvPr id="7" name="Google Shape;197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1339" y="935980"/>
            <a:ext cx="3750949" cy="3468288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198;p31"/>
          <p:cNvPicPr preferRelativeResize="0"/>
          <p:nvPr/>
        </p:nvPicPr>
        <p:blipFill rotWithShape="1">
          <a:blip r:embed="rId5">
            <a:alphaModFix/>
          </a:blip>
          <a:srcRect l="1110" r="-1109"/>
          <a:stretch/>
        </p:blipFill>
        <p:spPr>
          <a:xfrm>
            <a:off x="4843675" y="935980"/>
            <a:ext cx="3833351" cy="3503583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811339" y="4404268"/>
            <a:ext cx="71936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zh-TW" altLang="en-US" b="1" dirty="0"/>
              <a:t> </a:t>
            </a:r>
            <a:r>
              <a:rPr lang="zh-TW" altLang="en-US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以</a:t>
            </a:r>
            <a:r>
              <a:rPr lang="en-US" altLang="zh-TW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SSE method</a:t>
            </a:r>
            <a:r>
              <a:rPr lang="zh-TW" altLang="en-US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、 </a:t>
            </a:r>
            <a:r>
              <a:rPr lang="en-US" altLang="zh-TW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Silhouette method </a:t>
            </a:r>
            <a:r>
              <a:rPr lang="zh-TW" altLang="en-US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，最佳分群數為</a:t>
            </a:r>
            <a:r>
              <a:rPr lang="en-US" altLang="zh-TW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2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0466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4255">
        <p14:pan dir="u"/>
      </p:transition>
    </mc:Choice>
    <mc:Fallback xmlns="">
      <p:transition spd="slow" advTm="4255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15979" y="-819657"/>
            <a:ext cx="6449197" cy="7416620"/>
          </a:xfrm>
          <a:prstGeom prst="rect">
            <a:avLst/>
          </a:prstGeom>
        </p:spPr>
      </p:pic>
      <p:sp>
        <p:nvSpPr>
          <p:cNvPr id="4" name="椭圆 3"/>
          <p:cNvSpPr/>
          <p:nvPr/>
        </p:nvSpPr>
        <p:spPr>
          <a:xfrm>
            <a:off x="1116280" y="1080036"/>
            <a:ext cx="3240270" cy="3240270"/>
          </a:xfrm>
          <a:prstGeom prst="ellipse">
            <a:avLst/>
          </a:prstGeom>
          <a:solidFill>
            <a:schemeClr val="tx1">
              <a:lumMod val="85000"/>
              <a:lumOff val="1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>
                <a:ea typeface="方正兰亭准黑_GBK" panose="02000000000000000000" pitchFamily="2" charset="-122"/>
              </a:rPr>
              <a:t>CONTENTS</a:t>
            </a:r>
            <a:endParaRPr lang="zh-CN" altLang="en-US" sz="3600" dirty="0">
              <a:ea typeface="方正兰亭准黑_GBK" panose="02000000000000000000" pitchFamily="2" charset="-122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5094146" y="792012"/>
            <a:ext cx="432036" cy="432036"/>
          </a:xfrm>
          <a:prstGeom prst="ellipse">
            <a:avLst/>
          </a:prstGeom>
          <a:solidFill>
            <a:schemeClr val="tx1">
              <a:lumMod val="85000"/>
              <a:lumOff val="1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ea typeface="方正兰亭准黑_GBK" panose="02000000000000000000" pitchFamily="2" charset="-122"/>
              </a:rPr>
              <a:t>1</a:t>
            </a:r>
            <a:endParaRPr lang="zh-CN" altLang="en-US" sz="2000" dirty="0">
              <a:ea typeface="方正兰亭准黑_GBK" panose="02000000000000000000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652690" y="805091"/>
            <a:ext cx="21999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spc="300" dirty="0">
                <a:solidFill>
                  <a:srgbClr val="17B59E"/>
                </a:solidFill>
                <a:latin typeface="+mn-lt"/>
                <a:ea typeface="方正兰亭准黑_GBK" panose="02000000000000000000" pitchFamily="2" charset="-122"/>
              </a:rPr>
              <a:t>Introduction</a:t>
            </a:r>
            <a:endParaRPr lang="zh-CN" altLang="en-US" sz="2400" spc="300" dirty="0">
              <a:solidFill>
                <a:srgbClr val="17B59E"/>
              </a:solidFill>
              <a:latin typeface="+mn-lt"/>
              <a:ea typeface="方正兰亭准黑_GBK" panose="02000000000000000000" pitchFamily="2" charset="-122"/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5094146" y="1440066"/>
            <a:ext cx="432036" cy="432036"/>
          </a:xfrm>
          <a:prstGeom prst="ellipse">
            <a:avLst/>
          </a:prstGeom>
          <a:solidFill>
            <a:schemeClr val="tx1">
              <a:lumMod val="85000"/>
              <a:lumOff val="1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ea typeface="方正兰亭准黑_GBK" panose="02000000000000000000" pitchFamily="2" charset="-122"/>
              </a:rPr>
              <a:t>2</a:t>
            </a:r>
            <a:endParaRPr lang="zh-CN" altLang="en-US" sz="2000" dirty="0">
              <a:ea typeface="方正兰亭准黑_GBK" panose="02000000000000000000" pitchFamily="2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5652690" y="1453145"/>
            <a:ext cx="22592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spc="300" dirty="0">
                <a:solidFill>
                  <a:srgbClr val="17B59E"/>
                </a:solidFill>
                <a:latin typeface="+mn-lt"/>
                <a:ea typeface="方正兰亭准黑_GBK" panose="02000000000000000000" pitchFamily="2" charset="-122"/>
              </a:rPr>
              <a:t>Visualization</a:t>
            </a:r>
            <a:endParaRPr lang="zh-CN" altLang="en-US" sz="2400" spc="300" dirty="0">
              <a:solidFill>
                <a:srgbClr val="17B59E"/>
              </a:solidFill>
              <a:latin typeface="+mn-lt"/>
              <a:ea typeface="方正兰亭准黑_GBK" panose="02000000000000000000" pitchFamily="2" charset="-122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5094146" y="2088120"/>
            <a:ext cx="432036" cy="432036"/>
          </a:xfrm>
          <a:prstGeom prst="ellipse">
            <a:avLst/>
          </a:prstGeom>
          <a:solidFill>
            <a:schemeClr val="tx1">
              <a:lumMod val="85000"/>
              <a:lumOff val="1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ea typeface="方正兰亭准黑_GBK" panose="02000000000000000000" pitchFamily="2" charset="-122"/>
              </a:rPr>
              <a:t>3</a:t>
            </a:r>
            <a:endParaRPr lang="zh-CN" altLang="en-US" sz="2000" dirty="0">
              <a:ea typeface="方正兰亭准黑_GBK" panose="02000000000000000000" pitchFamily="2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5652690" y="2095879"/>
            <a:ext cx="11881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spc="300" dirty="0">
                <a:solidFill>
                  <a:srgbClr val="17B59E"/>
                </a:solidFill>
                <a:latin typeface="+mn-lt"/>
                <a:ea typeface="方正兰亭准黑_GBK" panose="02000000000000000000" pitchFamily="2" charset="-122"/>
              </a:rPr>
              <a:t>Model</a:t>
            </a:r>
            <a:endParaRPr lang="zh-CN" altLang="en-US" sz="2400" spc="300" dirty="0">
              <a:solidFill>
                <a:srgbClr val="17B59E"/>
              </a:solidFill>
              <a:latin typeface="+mn-lt"/>
              <a:ea typeface="方正兰亭准黑_GBK" panose="02000000000000000000" pitchFamily="2" charset="-122"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5094146" y="2736174"/>
            <a:ext cx="432036" cy="432036"/>
          </a:xfrm>
          <a:prstGeom prst="ellipse">
            <a:avLst/>
          </a:prstGeom>
          <a:solidFill>
            <a:schemeClr val="tx1">
              <a:lumMod val="85000"/>
              <a:lumOff val="1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ea typeface="方正兰亭准黑_GBK" panose="02000000000000000000" pitchFamily="2" charset="-122"/>
              </a:rPr>
              <a:t>4</a:t>
            </a:r>
            <a:endParaRPr lang="zh-CN" altLang="en-US" sz="2000" dirty="0">
              <a:ea typeface="方正兰亭准黑_GBK" panose="02000000000000000000" pitchFamily="2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5652690" y="2743933"/>
            <a:ext cx="13275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spc="300" dirty="0">
                <a:solidFill>
                  <a:srgbClr val="17B59E"/>
                </a:solidFill>
                <a:latin typeface="+mn-lt"/>
                <a:ea typeface="方正兰亭准黑_GBK" panose="02000000000000000000" pitchFamily="2" charset="-122"/>
              </a:rPr>
              <a:t>Cluster</a:t>
            </a:r>
            <a:endParaRPr lang="zh-CN" altLang="en-US" sz="2400" spc="300" dirty="0">
              <a:solidFill>
                <a:srgbClr val="17B59E"/>
              </a:solidFill>
              <a:latin typeface="+mn-lt"/>
              <a:ea typeface="方正兰亭准黑_GBK" panose="02000000000000000000" pitchFamily="2" charset="-122"/>
            </a:endParaRPr>
          </a:p>
        </p:txBody>
      </p:sp>
      <p:sp>
        <p:nvSpPr>
          <p:cNvPr id="26" name="椭圆 25"/>
          <p:cNvSpPr/>
          <p:nvPr/>
        </p:nvSpPr>
        <p:spPr>
          <a:xfrm>
            <a:off x="5094146" y="3384228"/>
            <a:ext cx="432036" cy="432036"/>
          </a:xfrm>
          <a:prstGeom prst="ellipse">
            <a:avLst/>
          </a:prstGeom>
          <a:solidFill>
            <a:schemeClr val="tx1">
              <a:lumMod val="85000"/>
              <a:lumOff val="1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ea typeface="方正兰亭准黑_GBK" panose="02000000000000000000" pitchFamily="2" charset="-122"/>
              </a:rPr>
              <a:t>5</a:t>
            </a:r>
            <a:endParaRPr lang="zh-CN" altLang="en-US" sz="2000" dirty="0">
              <a:ea typeface="方正兰亭准黑_GBK" panose="02000000000000000000" pitchFamily="2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5652690" y="3391987"/>
            <a:ext cx="34301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spc="300" dirty="0" err="1">
                <a:solidFill>
                  <a:srgbClr val="17B59E"/>
                </a:solidFill>
                <a:latin typeface="+mn-lt"/>
                <a:ea typeface="方正兰亭准黑_GBK" panose="02000000000000000000" pitchFamily="2" charset="-122"/>
              </a:rPr>
              <a:t>Crawler&amp;TextMining</a:t>
            </a:r>
            <a:endParaRPr lang="zh-CN" altLang="en-US" sz="2400" spc="300" dirty="0">
              <a:solidFill>
                <a:srgbClr val="17B59E"/>
              </a:solidFill>
              <a:latin typeface="+mn-lt"/>
              <a:ea typeface="方正兰亭准黑_GBK" panose="02000000000000000000" pitchFamily="2" charset="-122"/>
            </a:endParaRPr>
          </a:p>
        </p:txBody>
      </p:sp>
      <p:sp>
        <p:nvSpPr>
          <p:cNvPr id="14" name="椭圆 25"/>
          <p:cNvSpPr/>
          <p:nvPr/>
        </p:nvSpPr>
        <p:spPr>
          <a:xfrm>
            <a:off x="5094146" y="4034390"/>
            <a:ext cx="432036" cy="432036"/>
          </a:xfrm>
          <a:prstGeom prst="ellipse">
            <a:avLst/>
          </a:prstGeom>
          <a:solidFill>
            <a:schemeClr val="tx1">
              <a:lumMod val="85000"/>
              <a:lumOff val="1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ea typeface="方正兰亭准黑_GBK" panose="02000000000000000000" pitchFamily="2" charset="-122"/>
              </a:rPr>
              <a:t>6</a:t>
            </a:r>
            <a:endParaRPr lang="zh-CN" altLang="en-US" sz="2000" dirty="0">
              <a:ea typeface="方正兰亭准黑_GBK" panose="02000000000000000000" pitchFamily="2" charset="-122"/>
            </a:endParaRPr>
          </a:p>
        </p:txBody>
      </p:sp>
      <p:sp>
        <p:nvSpPr>
          <p:cNvPr id="21" name="文本框 26"/>
          <p:cNvSpPr txBox="1"/>
          <p:nvPr/>
        </p:nvSpPr>
        <p:spPr>
          <a:xfrm>
            <a:off x="5652690" y="4040041"/>
            <a:ext cx="18405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spc="300" dirty="0">
                <a:solidFill>
                  <a:srgbClr val="17B59E"/>
                </a:solidFill>
                <a:latin typeface="+mn-lt"/>
                <a:ea typeface="方正兰亭准黑_GBK" panose="02000000000000000000" pitchFamily="2" charset="-122"/>
              </a:rPr>
              <a:t>Online </a:t>
            </a:r>
            <a:r>
              <a:rPr lang="en-US" altLang="zh-CN" sz="2400" spc="300" dirty="0" err="1">
                <a:solidFill>
                  <a:srgbClr val="17B59E"/>
                </a:solidFill>
                <a:latin typeface="+mn-lt"/>
                <a:ea typeface="方正兰亭准黑_GBK" panose="02000000000000000000" pitchFamily="2" charset="-122"/>
              </a:rPr>
              <a:t>api</a:t>
            </a:r>
            <a:endParaRPr lang="zh-CN" altLang="en-US" sz="2400" spc="300" dirty="0">
              <a:solidFill>
                <a:srgbClr val="17B59E"/>
              </a:solidFill>
              <a:latin typeface="+mn-lt"/>
              <a:ea typeface="方正兰亭准黑_GBK" panose="020000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9004">
        <p15:prstTrans prst="airplane"/>
      </p:transition>
    </mc:Choice>
    <mc:Fallback xmlns="">
      <p:transition spd="slow" advTm="900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0"/>
                            </p:stCondLst>
                            <p:childTnLst>
                              <p:par>
                                <p:cTn id="4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500"/>
                            </p:stCondLst>
                            <p:childTnLst>
                              <p:par>
                                <p:cTn id="5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6500"/>
                            </p:stCondLst>
                            <p:childTnLst>
                              <p:par>
                                <p:cTn id="5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000"/>
                            </p:stCondLst>
                            <p:childTnLst>
                              <p:par>
                                <p:cTn id="6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8000"/>
                            </p:stCondLst>
                            <p:childTnLst>
                              <p:par>
                                <p:cTn id="7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8500"/>
                            </p:stCondLst>
                            <p:childTnLst>
                              <p:par>
                                <p:cTn id="7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/>
      <p:bldP spid="15" grpId="0" animBg="1"/>
      <p:bldP spid="16" grpId="0"/>
      <p:bldP spid="17" grpId="0" animBg="1"/>
      <p:bldP spid="18" grpId="0"/>
      <p:bldP spid="19" grpId="0" animBg="1"/>
      <p:bldP spid="20" grpId="0"/>
      <p:bldP spid="26" grpId="0" animBg="1"/>
      <p:bldP spid="27" grpId="0"/>
      <p:bldP spid="14" grpId="0" animBg="1"/>
      <p:bldP spid="2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119271">
            <a:off x="-535128" y="-1851076"/>
            <a:ext cx="4998338" cy="2811565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468226" y="359976"/>
            <a:ext cx="8835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K = 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Google Shape;206;p32"/>
              <p:cNvGraphicFramePr/>
              <p:nvPr>
                <p:extLst>
                  <p:ext uri="{D42A27DB-BD31-4B8C-83A1-F6EECF244321}">
                    <p14:modId xmlns:p14="http://schemas.microsoft.com/office/powerpoint/2010/main" val="481678194"/>
                  </p:ext>
                </p:extLst>
              </p:nvPr>
            </p:nvGraphicFramePr>
            <p:xfrm>
              <a:off x="396106" y="1082290"/>
              <a:ext cx="8208912" cy="1725898"/>
            </p:xfrm>
            <a:graphic>
              <a:graphicData uri="http://schemas.openxmlformats.org/drawingml/2006/table">
                <a:tbl>
                  <a:tblPr>
                    <a:noFill/>
                  </a:tblPr>
                  <a:tblGrid>
                    <a:gridCol w="1175267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2013242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2687825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2332578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826562">
                    <a:tc>
                      <a:txBody>
                        <a:bodyPr/>
                        <a:lstStyle/>
                        <a:p>
                          <a:pPr marL="0" lvl="0" indent="0" algn="ctr" defTabSz="624078" rtl="0" eaLnBrk="1" latinLnBrk="0" hangingPunct="1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1100"/>
                            <a:buFont typeface="Arial"/>
                            <a:buNone/>
                          </a:pPr>
                          <a:r>
                            <a:rPr lang="zh-TW" sz="1200" kern="1200" spc="300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+mn-lt"/>
                              <a:ea typeface="方正兰亭准黑_GBK" panose="02000000000000000000" pitchFamily="2" charset="-122"/>
                              <a:cs typeface="+mn-cs"/>
                            </a:rPr>
                            <a:t>group</a:t>
                          </a:r>
                          <a:endParaRPr sz="1200" kern="1200" spc="300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+mn-lt"/>
                            <a:ea typeface="方正兰亭准黑_GBK" panose="02000000000000000000" pitchFamily="2" charset="-122"/>
                            <a:cs typeface="+mn-cs"/>
                          </a:endParaRPr>
                        </a:p>
                      </a:txBody>
                      <a:tcPr marL="133394" marR="133394" marT="133394" marB="133394"/>
                    </a:tc>
                    <a:tc>
                      <a:txBody>
                        <a:bodyPr/>
                        <a:lstStyle/>
                        <a:p>
                          <a:pPr marL="0" lvl="0" indent="0" algn="ctr" defTabSz="624078" rtl="0" eaLnBrk="1" latinLnBrk="0" hangingPunct="1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1100"/>
                            <a:buFont typeface="Arial"/>
                            <a:buNone/>
                          </a:pPr>
                          <a:r>
                            <a:rPr lang="zh-TW" sz="1200" kern="1200" spc="300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+mn-lt"/>
                              <a:ea typeface="方正兰亭准黑_GBK" panose="02000000000000000000" pitchFamily="2" charset="-122"/>
                              <a:cs typeface="+mn-cs"/>
                            </a:rPr>
                            <a:t>number in each group</a:t>
                          </a:r>
                          <a:endParaRPr sz="1200" kern="1200" spc="300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+mn-lt"/>
                            <a:ea typeface="方正兰亭准黑_GBK" panose="02000000000000000000" pitchFamily="2" charset="-122"/>
                            <a:cs typeface="+mn-cs"/>
                          </a:endParaRPr>
                        </a:p>
                      </a:txBody>
                      <a:tcPr marL="133394" marR="133394" marT="133394" marB="133394"/>
                    </a:tc>
                    <a:tc>
                      <a:txBody>
                        <a:bodyPr/>
                        <a:lstStyle/>
                        <a:p>
                          <a:pPr marL="0" lvl="0" indent="0" algn="ctr" defTabSz="624078" rtl="0" eaLnBrk="1" latinLnBrk="0" hangingPunct="1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1100"/>
                            <a:buFont typeface="Arial"/>
                            <a:buNone/>
                          </a:pPr>
                          <a:r>
                            <a:rPr lang="zh-TW" sz="1200" kern="1200" spc="300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+mn-lt"/>
                              <a:ea typeface="方正兰亭准黑_GBK" panose="02000000000000000000" pitchFamily="2" charset="-122"/>
                              <a:cs typeface="+mn-cs"/>
                            </a:rPr>
                            <a:t>Within cluster sum of squares</a:t>
                          </a:r>
                          <a:endParaRPr sz="1200" kern="1200" spc="300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+mn-lt"/>
                            <a:ea typeface="方正兰亭准黑_GBK" panose="02000000000000000000" pitchFamily="2" charset="-122"/>
                            <a:cs typeface="+mn-cs"/>
                          </a:endParaRPr>
                        </a:p>
                        <a:p>
                          <a:pPr marL="0" lvl="0" indent="0" algn="ctr" defTabSz="624078" rtl="0" eaLnBrk="1" latinLnBrk="0" hangingPunct="1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200" kern="1200" spc="300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+mn-lt"/>
                            <a:ea typeface="方正兰亭准黑_GBK" panose="02000000000000000000" pitchFamily="2" charset="-122"/>
                            <a:cs typeface="+mn-cs"/>
                          </a:endParaRPr>
                        </a:p>
                      </a:txBody>
                      <a:tcPr marL="133394" marR="133394" marT="133394" marB="133394"/>
                    </a:tc>
                    <a:tc rowSpan="3">
                      <a:txBody>
                        <a:bodyPr/>
                        <a:lstStyle/>
                        <a:p>
                          <a:pPr marL="0" lvl="0" indent="0" algn="ctr" defTabSz="624078" rtl="0" eaLnBrk="1" latinLnBrk="0" hangingPunct="1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zh-TW" sz="1200" kern="1200" spc="300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+mn-lt"/>
                              <a:ea typeface="方正兰亭准黑_GBK" panose="02000000000000000000" pitchFamily="2" charset="-122"/>
                              <a:cs typeface="+mn-cs"/>
                            </a:rPr>
                            <a:t> </a:t>
                          </a:r>
                          <a:endParaRPr lang="en-US" altLang="zh-TW" sz="1200" kern="1200" spc="300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+mn-lt"/>
                            <a:ea typeface="方正兰亭准黑_GBK" panose="02000000000000000000" pitchFamily="2" charset="-122"/>
                            <a:cs typeface="+mn-cs"/>
                          </a:endParaRPr>
                        </a:p>
                        <a:p>
                          <a:pPr marL="0" lvl="0" indent="0" algn="ctr" defTabSz="624078" rtl="0" eaLnBrk="1" latinLnBrk="0" hangingPunct="1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1100"/>
                            <a:buFont typeface="Arial"/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ar-AE" altLang="zh-TW" sz="1200" i="1" kern="1200" spc="300" smtClean="0">
                                        <a:solidFill>
                                          <a:schemeClr val="tx1">
                                            <a:lumMod val="65000"/>
                                            <a:lumOff val="3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方正兰亭准黑_GBK" panose="02000000000000000000" pitchFamily="2" charset="-122"/>
                                        <a:cs typeface="+mn-cs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nor/>
                                      </m:rPr>
                                      <a:rPr lang="en-US" altLang="zh-TW" sz="1200" kern="1200" spc="300" dirty="0" smtClean="0">
                                        <a:solidFill>
                                          <a:schemeClr val="tx1">
                                            <a:lumMod val="65000"/>
                                            <a:lumOff val="35000"/>
                                          </a:schemeClr>
                                        </a:solidFill>
                                        <a:latin typeface="+mn-lt"/>
                                        <a:ea typeface="方正兰亭准黑_GBK" panose="02000000000000000000" pitchFamily="2" charset="-122"/>
                                        <a:cs typeface="+mn-cs"/>
                                      </a:rPr>
                                      <m:t>between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altLang="zh-TW" sz="1200" kern="1200" spc="300" dirty="0" smtClean="0">
                                        <a:solidFill>
                                          <a:schemeClr val="tx1">
                                            <a:lumMod val="65000"/>
                                            <a:lumOff val="35000"/>
                                          </a:schemeClr>
                                        </a:solidFill>
                                        <a:latin typeface="+mn-lt"/>
                                        <a:ea typeface="方正兰亭准黑_GBK" panose="02000000000000000000" pitchFamily="2" charset="-122"/>
                                        <a:cs typeface="+mn-cs"/>
                                      </a:rPr>
                                      <m:t>_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altLang="zh-TW" sz="1200" kern="1200" spc="300" dirty="0" smtClean="0">
                                        <a:solidFill>
                                          <a:schemeClr val="tx1">
                                            <a:lumMod val="65000"/>
                                            <a:lumOff val="35000"/>
                                          </a:schemeClr>
                                        </a:solidFill>
                                        <a:latin typeface="+mn-lt"/>
                                        <a:ea typeface="方正兰亭准黑_GBK" panose="02000000000000000000" pitchFamily="2" charset="-122"/>
                                        <a:cs typeface="+mn-cs"/>
                                      </a:rPr>
                                      <m:t>SS</m:t>
                                    </m:r>
                                  </m:num>
                                  <m:den>
                                    <m:r>
                                      <m:rPr>
                                        <m:nor/>
                                      </m:rPr>
                                      <a:rPr lang="en-US" altLang="zh-TW" sz="1200" kern="1200" spc="300" dirty="0" smtClean="0">
                                        <a:solidFill>
                                          <a:schemeClr val="tx1">
                                            <a:lumMod val="65000"/>
                                            <a:lumOff val="35000"/>
                                          </a:schemeClr>
                                        </a:solidFill>
                                        <a:latin typeface="+mn-lt"/>
                                        <a:ea typeface="方正兰亭准黑_GBK" panose="02000000000000000000" pitchFamily="2" charset="-122"/>
                                        <a:cs typeface="+mn-cs"/>
                                      </a:rPr>
                                      <m:t>total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altLang="zh-TW" sz="1200" kern="1200" spc="300" dirty="0" smtClean="0">
                                        <a:solidFill>
                                          <a:schemeClr val="tx1">
                                            <a:lumMod val="65000"/>
                                            <a:lumOff val="35000"/>
                                          </a:schemeClr>
                                        </a:solidFill>
                                        <a:latin typeface="+mn-lt"/>
                                        <a:ea typeface="方正兰亭准黑_GBK" panose="02000000000000000000" pitchFamily="2" charset="-122"/>
                                        <a:cs typeface="+mn-cs"/>
                                      </a:rPr>
                                      <m:t>_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altLang="zh-TW" sz="1200" kern="1200" spc="300" dirty="0" smtClean="0">
                                        <a:solidFill>
                                          <a:schemeClr val="tx1">
                                            <a:lumMod val="65000"/>
                                            <a:lumOff val="35000"/>
                                          </a:schemeClr>
                                        </a:solidFill>
                                        <a:latin typeface="+mn-lt"/>
                                        <a:ea typeface="方正兰亭准黑_GBK" panose="02000000000000000000" pitchFamily="2" charset="-122"/>
                                        <a:cs typeface="+mn-cs"/>
                                      </a:rPr>
                                      <m:t>SS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ar-AE" altLang="zh-TW" sz="1200" kern="1200" spc="300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+mn-lt"/>
                            <a:ea typeface="方正兰亭准黑_GBK" panose="02000000000000000000" pitchFamily="2" charset="-122"/>
                            <a:cs typeface="+mn-cs"/>
                          </a:endParaRPr>
                        </a:p>
                        <a:p>
                          <a:pPr marL="0" lvl="0" indent="0" algn="ctr" defTabSz="624078" rtl="0" eaLnBrk="1" latinLnBrk="0" hangingPunct="1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1100"/>
                            <a:buFont typeface="Arial"/>
                            <a:buNone/>
                          </a:pPr>
                          <a:endParaRPr lang="en-US" altLang="zh-TW" sz="1200" kern="1200" spc="300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+mn-lt"/>
                            <a:ea typeface="方正兰亭准黑_GBK" panose="02000000000000000000" pitchFamily="2" charset="-122"/>
                            <a:cs typeface="+mn-cs"/>
                          </a:endParaRPr>
                        </a:p>
                        <a:p>
                          <a:pPr marL="0" lvl="0" indent="0" algn="ctr" defTabSz="624078" rtl="0" eaLnBrk="1" latinLnBrk="0" hangingPunct="1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1100"/>
                            <a:buFont typeface="Arial"/>
                            <a:buNone/>
                          </a:pPr>
                          <a:r>
                            <a:rPr lang="en-US" altLang="zh-TW" sz="1200" kern="1200" spc="300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+mn-lt"/>
                              <a:ea typeface="方正兰亭准黑_GBK" panose="02000000000000000000" pitchFamily="2" charset="-122"/>
                              <a:cs typeface="+mn-cs"/>
                            </a:rPr>
                            <a:t>=64.5%</a:t>
                          </a:r>
                          <a:endParaRPr lang="ar-AE" altLang="zh-TW" sz="1200" kern="1200" spc="300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+mn-lt"/>
                            <a:ea typeface="方正兰亭准黑_GBK" panose="02000000000000000000" pitchFamily="2" charset="-122"/>
                            <a:cs typeface="+mn-cs"/>
                          </a:endParaRPr>
                        </a:p>
                        <a:p>
                          <a:pPr marL="0" lvl="0" indent="0" algn="ctr" defTabSz="624078" rtl="0" eaLnBrk="1" latinLnBrk="0" hangingPunct="1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200" kern="1200" spc="300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+mn-lt"/>
                            <a:ea typeface="方正兰亭准黑_GBK" panose="02000000000000000000" pitchFamily="2" charset="-122"/>
                            <a:cs typeface="+mn-cs"/>
                          </a:endParaRPr>
                        </a:p>
                      </a:txBody>
                      <a:tcPr marL="133394" marR="133394" marT="133394" marB="133394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95183">
                    <a:tc>
                      <a:txBody>
                        <a:bodyPr/>
                        <a:lstStyle/>
                        <a:p>
                          <a:pPr marL="0" lvl="0" indent="0" algn="ctr" defTabSz="624078" rtl="0" eaLnBrk="1" latinLnBrk="0" hangingPunct="1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zh-TW" sz="1200" kern="1200" spc="30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+mn-lt"/>
                              <a:ea typeface="方正兰亭准黑_GBK" panose="02000000000000000000" pitchFamily="2" charset="-122"/>
                              <a:cs typeface="+mn-cs"/>
                            </a:rPr>
                            <a:t>1</a:t>
                          </a:r>
                          <a:endParaRPr sz="1200" kern="1200" spc="30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+mn-lt"/>
                            <a:ea typeface="方正兰亭准黑_GBK" panose="02000000000000000000" pitchFamily="2" charset="-122"/>
                            <a:cs typeface="+mn-cs"/>
                          </a:endParaRPr>
                        </a:p>
                      </a:txBody>
                      <a:tcPr marL="133394" marR="133394" marT="133394" marB="133394"/>
                    </a:tc>
                    <a:tc>
                      <a:txBody>
                        <a:bodyPr/>
                        <a:lstStyle/>
                        <a:p>
                          <a:pPr marL="0" lvl="0" indent="0" algn="ctr" defTabSz="624078" rtl="0" eaLnBrk="1" latinLnBrk="0" hangingPunct="1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zh-TW" sz="1200" kern="1200" spc="30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+mn-lt"/>
                              <a:ea typeface="方正兰亭准黑_GBK" panose="02000000000000000000" pitchFamily="2" charset="-122"/>
                              <a:cs typeface="+mn-cs"/>
                            </a:rPr>
                            <a:t>234</a:t>
                          </a:r>
                          <a:endParaRPr sz="1200" kern="1200" spc="30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+mn-lt"/>
                            <a:ea typeface="方正兰亭准黑_GBK" panose="02000000000000000000" pitchFamily="2" charset="-122"/>
                            <a:cs typeface="+mn-cs"/>
                          </a:endParaRPr>
                        </a:p>
                      </a:txBody>
                      <a:tcPr marL="133394" marR="133394" marT="133394" marB="133394"/>
                    </a:tc>
                    <a:tc>
                      <a:txBody>
                        <a:bodyPr/>
                        <a:lstStyle/>
                        <a:p>
                          <a:pPr marL="0" lvl="0" indent="0" algn="ctr" defTabSz="624078" rtl="0" eaLnBrk="1" latinLnBrk="0" hangingPunct="1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zh-TW" sz="1200" kern="1200" spc="300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+mn-lt"/>
                              <a:ea typeface="方正兰亭准黑_GBK" panose="02000000000000000000" pitchFamily="2" charset="-122"/>
                              <a:cs typeface="+mn-cs"/>
                            </a:rPr>
                            <a:t>16973.29 </a:t>
                          </a:r>
                          <a:endParaRPr sz="1200" kern="1200" spc="300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+mn-lt"/>
                            <a:ea typeface="方正兰亭准黑_GBK" panose="02000000000000000000" pitchFamily="2" charset="-122"/>
                            <a:cs typeface="+mn-cs"/>
                          </a:endParaRPr>
                        </a:p>
                      </a:txBody>
                      <a:tcPr marL="133394" marR="133394" marT="133394" marB="133394"/>
                    </a:tc>
                    <a:tc vMerge="1"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95183">
                    <a:tc>
                      <a:txBody>
                        <a:bodyPr/>
                        <a:lstStyle/>
                        <a:p>
                          <a:pPr marL="0" lvl="0" indent="0" algn="ctr" defTabSz="624078" rtl="0" eaLnBrk="1" latinLnBrk="0" hangingPunct="1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zh-TW" sz="1200" kern="1200" spc="300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+mn-lt"/>
                              <a:ea typeface="方正兰亭准黑_GBK" panose="02000000000000000000" pitchFamily="2" charset="-122"/>
                              <a:cs typeface="+mn-cs"/>
                            </a:rPr>
                            <a:t>2</a:t>
                          </a:r>
                          <a:endParaRPr sz="1200" kern="1200" spc="300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+mn-lt"/>
                            <a:ea typeface="方正兰亭准黑_GBK" panose="02000000000000000000" pitchFamily="2" charset="-122"/>
                            <a:cs typeface="+mn-cs"/>
                          </a:endParaRPr>
                        </a:p>
                      </a:txBody>
                      <a:tcPr marL="133394" marR="133394" marT="133394" marB="133394"/>
                    </a:tc>
                    <a:tc>
                      <a:txBody>
                        <a:bodyPr/>
                        <a:lstStyle/>
                        <a:p>
                          <a:pPr marL="0" lvl="0" indent="0" algn="ctr" defTabSz="624078" rtl="0" eaLnBrk="1" latinLnBrk="0" hangingPunct="1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zh-TW" sz="1200" kern="1200" spc="300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+mn-lt"/>
                              <a:ea typeface="方正兰亭准黑_GBK" panose="02000000000000000000" pitchFamily="2" charset="-122"/>
                              <a:cs typeface="+mn-cs"/>
                            </a:rPr>
                            <a:t>266</a:t>
                          </a:r>
                          <a:endParaRPr sz="1200" kern="1200" spc="300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+mn-lt"/>
                            <a:ea typeface="方正兰亭准黑_GBK" panose="02000000000000000000" pitchFamily="2" charset="-122"/>
                            <a:cs typeface="+mn-cs"/>
                          </a:endParaRPr>
                        </a:p>
                      </a:txBody>
                      <a:tcPr marL="133394" marR="133394" marT="133394" marB="133394"/>
                    </a:tc>
                    <a:tc>
                      <a:txBody>
                        <a:bodyPr/>
                        <a:lstStyle/>
                        <a:p>
                          <a:pPr marL="0" lvl="0" indent="0" algn="ctr" defTabSz="624078" rtl="0" eaLnBrk="1" latinLnBrk="0" hangingPunct="1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1100"/>
                            <a:buFont typeface="Arial"/>
                            <a:buNone/>
                          </a:pPr>
                          <a:r>
                            <a:rPr lang="zh-TW" sz="1200" kern="1200" spc="300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+mn-lt"/>
                              <a:ea typeface="方正兰亭准黑_GBK" panose="02000000000000000000" pitchFamily="2" charset="-122"/>
                              <a:cs typeface="+mn-cs"/>
                            </a:rPr>
                            <a:t>12871.74</a:t>
                          </a:r>
                          <a:endParaRPr sz="1200" kern="1200" spc="300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+mn-lt"/>
                            <a:ea typeface="方正兰亭准黑_GBK" panose="02000000000000000000" pitchFamily="2" charset="-122"/>
                            <a:cs typeface="+mn-cs"/>
                          </a:endParaRPr>
                        </a:p>
                      </a:txBody>
                      <a:tcPr marL="133394" marR="133394" marT="133394" marB="133394"/>
                    </a:tc>
                    <a:tc vMerge="1"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Google Shape;206;p32"/>
              <p:cNvGraphicFramePr/>
              <p:nvPr>
                <p:extLst>
                  <p:ext uri="{D42A27DB-BD31-4B8C-83A1-F6EECF244321}">
                    <p14:modId xmlns:p14="http://schemas.microsoft.com/office/powerpoint/2010/main" val="481678194"/>
                  </p:ext>
                </p:extLst>
              </p:nvPr>
            </p:nvGraphicFramePr>
            <p:xfrm>
              <a:off x="396106" y="1082290"/>
              <a:ext cx="8208912" cy="1725898"/>
            </p:xfrm>
            <a:graphic>
              <a:graphicData uri="http://schemas.openxmlformats.org/drawingml/2006/table">
                <a:tbl>
                  <a:tblPr>
                    <a:noFill/>
                  </a:tblPr>
                  <a:tblGrid>
                    <a:gridCol w="1175267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20000"/>
                        </a:ext>
                      </a:extLst>
                    </a:gridCol>
                    <a:gridCol w="2013242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20001"/>
                        </a:ext>
                      </a:extLst>
                    </a:gridCol>
                    <a:gridCol w="2687825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20002"/>
                        </a:ext>
                      </a:extLst>
                    </a:gridCol>
                    <a:gridCol w="2332578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20003"/>
                        </a:ext>
                      </a:extLst>
                    </a:gridCol>
                  </a:tblGrid>
                  <a:tr h="826562">
                    <a:tc>
                      <a:txBody>
                        <a:bodyPr/>
                        <a:lstStyle/>
                        <a:p>
                          <a:pPr marL="0" lvl="0" indent="0" algn="ctr" defTabSz="624078" rtl="0" eaLnBrk="1" latinLnBrk="0" hangingPunct="1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1100"/>
                            <a:buFont typeface="Arial"/>
                            <a:buNone/>
                          </a:pPr>
                          <a:r>
                            <a:rPr lang="zh-TW" sz="1200" kern="1200" spc="300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+mn-lt"/>
                              <a:ea typeface="方正兰亭准黑_GBK" panose="02000000000000000000" pitchFamily="2" charset="-122"/>
                              <a:cs typeface="+mn-cs"/>
                            </a:rPr>
                            <a:t>group</a:t>
                          </a:r>
                          <a:endParaRPr sz="1200" kern="1200" spc="300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+mn-lt"/>
                            <a:ea typeface="方正兰亭准黑_GBK" panose="02000000000000000000" pitchFamily="2" charset="-122"/>
                            <a:cs typeface="+mn-cs"/>
                          </a:endParaRPr>
                        </a:p>
                      </a:txBody>
                      <a:tcPr marL="133394" marR="133394" marT="133394" marB="133394"/>
                    </a:tc>
                    <a:tc>
                      <a:txBody>
                        <a:bodyPr/>
                        <a:lstStyle/>
                        <a:p>
                          <a:pPr marL="0" lvl="0" indent="0" algn="ctr" defTabSz="624078" rtl="0" eaLnBrk="1" latinLnBrk="0" hangingPunct="1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1100"/>
                            <a:buFont typeface="Arial"/>
                            <a:buNone/>
                          </a:pPr>
                          <a:r>
                            <a:rPr lang="zh-TW" sz="1200" kern="1200" spc="300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+mn-lt"/>
                              <a:ea typeface="方正兰亭准黑_GBK" panose="02000000000000000000" pitchFamily="2" charset="-122"/>
                              <a:cs typeface="+mn-cs"/>
                            </a:rPr>
                            <a:t>number in each group</a:t>
                          </a:r>
                          <a:endParaRPr sz="1200" kern="1200" spc="300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+mn-lt"/>
                            <a:ea typeface="方正兰亭准黑_GBK" panose="02000000000000000000" pitchFamily="2" charset="-122"/>
                            <a:cs typeface="+mn-cs"/>
                          </a:endParaRPr>
                        </a:p>
                      </a:txBody>
                      <a:tcPr marL="133394" marR="133394" marT="133394" marB="133394"/>
                    </a:tc>
                    <a:tc>
                      <a:txBody>
                        <a:bodyPr/>
                        <a:lstStyle/>
                        <a:p>
                          <a:pPr marL="0" lvl="0" indent="0" algn="ctr" defTabSz="624078" rtl="0" eaLnBrk="1" latinLnBrk="0" hangingPunct="1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1100"/>
                            <a:buFont typeface="Arial"/>
                            <a:buNone/>
                          </a:pPr>
                          <a:r>
                            <a:rPr lang="zh-TW" sz="1200" kern="1200" spc="300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+mn-lt"/>
                              <a:ea typeface="方正兰亭准黑_GBK" panose="02000000000000000000" pitchFamily="2" charset="-122"/>
                              <a:cs typeface="+mn-cs"/>
                            </a:rPr>
                            <a:t>Within cluster sum of squares</a:t>
                          </a:r>
                          <a:endParaRPr sz="1200" kern="1200" spc="300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+mn-lt"/>
                            <a:ea typeface="方正兰亭准黑_GBK" panose="02000000000000000000" pitchFamily="2" charset="-122"/>
                            <a:cs typeface="+mn-cs"/>
                          </a:endParaRPr>
                        </a:p>
                        <a:p>
                          <a:pPr marL="0" lvl="0" indent="0" algn="ctr" defTabSz="624078" rtl="0" eaLnBrk="1" latinLnBrk="0" hangingPunct="1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200" kern="1200" spc="300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+mn-lt"/>
                            <a:ea typeface="方正兰亭准黑_GBK" panose="02000000000000000000" pitchFamily="2" charset="-122"/>
                            <a:cs typeface="+mn-cs"/>
                          </a:endParaRPr>
                        </a:p>
                      </a:txBody>
                      <a:tcPr marL="133394" marR="133394" marT="133394" marB="133394"/>
                    </a:tc>
                    <a:tc row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3394" marR="133394" marT="133394" marB="133394">
                        <a:blipFill rotWithShape="0">
                          <a:blip r:embed="rId4"/>
                          <a:stretch>
                            <a:fillRect l="-252219" t="-352" r="-522" b="-70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10000"/>
                      </a:ext>
                    </a:extLst>
                  </a:tr>
                  <a:tr h="449668">
                    <a:tc>
                      <a:txBody>
                        <a:bodyPr/>
                        <a:lstStyle/>
                        <a:p>
                          <a:pPr marL="0" lvl="0" indent="0" algn="ctr" defTabSz="624078" rtl="0" eaLnBrk="1" latinLnBrk="0" hangingPunct="1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zh-TW" sz="1200" kern="1200" spc="30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+mn-lt"/>
                              <a:ea typeface="方正兰亭准黑_GBK" panose="02000000000000000000" pitchFamily="2" charset="-122"/>
                              <a:cs typeface="+mn-cs"/>
                            </a:rPr>
                            <a:t>1</a:t>
                          </a:r>
                          <a:endParaRPr sz="1200" kern="1200" spc="30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+mn-lt"/>
                            <a:ea typeface="方正兰亭准黑_GBK" panose="02000000000000000000" pitchFamily="2" charset="-122"/>
                            <a:cs typeface="+mn-cs"/>
                          </a:endParaRPr>
                        </a:p>
                      </a:txBody>
                      <a:tcPr marL="133394" marR="133394" marT="133394" marB="133394"/>
                    </a:tc>
                    <a:tc>
                      <a:txBody>
                        <a:bodyPr/>
                        <a:lstStyle/>
                        <a:p>
                          <a:pPr marL="0" lvl="0" indent="0" algn="ctr" defTabSz="624078" rtl="0" eaLnBrk="1" latinLnBrk="0" hangingPunct="1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zh-TW" sz="1200" kern="1200" spc="30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+mn-lt"/>
                              <a:ea typeface="方正兰亭准黑_GBK" panose="02000000000000000000" pitchFamily="2" charset="-122"/>
                              <a:cs typeface="+mn-cs"/>
                            </a:rPr>
                            <a:t>234</a:t>
                          </a:r>
                          <a:endParaRPr sz="1200" kern="1200" spc="30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+mn-lt"/>
                            <a:ea typeface="方正兰亭准黑_GBK" panose="02000000000000000000" pitchFamily="2" charset="-122"/>
                            <a:cs typeface="+mn-cs"/>
                          </a:endParaRPr>
                        </a:p>
                      </a:txBody>
                      <a:tcPr marL="133394" marR="133394" marT="133394" marB="133394"/>
                    </a:tc>
                    <a:tc>
                      <a:txBody>
                        <a:bodyPr/>
                        <a:lstStyle/>
                        <a:p>
                          <a:pPr marL="0" lvl="0" indent="0" algn="ctr" defTabSz="624078" rtl="0" eaLnBrk="1" latinLnBrk="0" hangingPunct="1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zh-TW" sz="1200" kern="1200" spc="300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+mn-lt"/>
                              <a:ea typeface="方正兰亭准黑_GBK" panose="02000000000000000000" pitchFamily="2" charset="-122"/>
                              <a:cs typeface="+mn-cs"/>
                            </a:rPr>
                            <a:t>16973.29 </a:t>
                          </a:r>
                          <a:endParaRPr sz="1200" kern="1200" spc="300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+mn-lt"/>
                            <a:ea typeface="方正兰亭准黑_GBK" panose="02000000000000000000" pitchFamily="2" charset="-122"/>
                            <a:cs typeface="+mn-cs"/>
                          </a:endParaRPr>
                        </a:p>
                      </a:txBody>
                      <a:tcPr marL="133394" marR="133394" marT="133394" marB="133394"/>
                    </a:tc>
                    <a:tc vMerge="1"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10001"/>
                      </a:ext>
                    </a:extLst>
                  </a:tr>
                  <a:tr h="449668">
                    <a:tc>
                      <a:txBody>
                        <a:bodyPr/>
                        <a:lstStyle/>
                        <a:p>
                          <a:pPr marL="0" lvl="0" indent="0" algn="ctr" defTabSz="624078" rtl="0" eaLnBrk="1" latinLnBrk="0" hangingPunct="1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zh-TW" sz="1200" kern="1200" spc="300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+mn-lt"/>
                              <a:ea typeface="方正兰亭准黑_GBK" panose="02000000000000000000" pitchFamily="2" charset="-122"/>
                              <a:cs typeface="+mn-cs"/>
                            </a:rPr>
                            <a:t>2</a:t>
                          </a:r>
                          <a:endParaRPr sz="1200" kern="1200" spc="300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+mn-lt"/>
                            <a:ea typeface="方正兰亭准黑_GBK" panose="02000000000000000000" pitchFamily="2" charset="-122"/>
                            <a:cs typeface="+mn-cs"/>
                          </a:endParaRPr>
                        </a:p>
                      </a:txBody>
                      <a:tcPr marL="133394" marR="133394" marT="133394" marB="133394"/>
                    </a:tc>
                    <a:tc>
                      <a:txBody>
                        <a:bodyPr/>
                        <a:lstStyle/>
                        <a:p>
                          <a:pPr marL="0" lvl="0" indent="0" algn="ctr" defTabSz="624078" rtl="0" eaLnBrk="1" latinLnBrk="0" hangingPunct="1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zh-TW" sz="1200" kern="1200" spc="300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+mn-lt"/>
                              <a:ea typeface="方正兰亭准黑_GBK" panose="02000000000000000000" pitchFamily="2" charset="-122"/>
                              <a:cs typeface="+mn-cs"/>
                            </a:rPr>
                            <a:t>266</a:t>
                          </a:r>
                          <a:endParaRPr sz="1200" kern="1200" spc="300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+mn-lt"/>
                            <a:ea typeface="方正兰亭准黑_GBK" panose="02000000000000000000" pitchFamily="2" charset="-122"/>
                            <a:cs typeface="+mn-cs"/>
                          </a:endParaRPr>
                        </a:p>
                      </a:txBody>
                      <a:tcPr marL="133394" marR="133394" marT="133394" marB="133394"/>
                    </a:tc>
                    <a:tc>
                      <a:txBody>
                        <a:bodyPr/>
                        <a:lstStyle/>
                        <a:p>
                          <a:pPr marL="0" lvl="0" indent="0" algn="ctr" defTabSz="624078" rtl="0" eaLnBrk="1" latinLnBrk="0" hangingPunct="1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1100"/>
                            <a:buFont typeface="Arial"/>
                            <a:buNone/>
                          </a:pPr>
                          <a:r>
                            <a:rPr lang="zh-TW" sz="1200" kern="1200" spc="300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+mn-lt"/>
                              <a:ea typeface="方正兰亭准黑_GBK" panose="02000000000000000000" pitchFamily="2" charset="-122"/>
                              <a:cs typeface="+mn-cs"/>
                            </a:rPr>
                            <a:t>12871.74</a:t>
                          </a:r>
                          <a:endParaRPr sz="1200" kern="1200" spc="300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+mn-lt"/>
                            <a:ea typeface="方正兰亭准黑_GBK" panose="02000000000000000000" pitchFamily="2" charset="-122"/>
                            <a:cs typeface="+mn-cs"/>
                          </a:endParaRPr>
                        </a:p>
                      </a:txBody>
                      <a:tcPr marL="133394" marR="133394" marT="133394" marB="133394"/>
                    </a:tc>
                    <a:tc vMerge="1"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10002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7" name="表格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0874022"/>
              </p:ext>
            </p:extLst>
          </p:nvPr>
        </p:nvGraphicFramePr>
        <p:xfrm>
          <a:off x="144016" y="3096221"/>
          <a:ext cx="8749034" cy="1643265"/>
        </p:xfrm>
        <a:graphic>
          <a:graphicData uri="http://schemas.openxmlformats.org/drawingml/2006/table">
            <a:tbl>
              <a:tblPr/>
              <a:tblGrid>
                <a:gridCol w="819050">
                  <a:extLst>
                    <a:ext uri="{9D8B030D-6E8A-4147-A177-3AD203B41FA5}">
                      <a16:colId xmlns:a16="http://schemas.microsoft.com/office/drawing/2014/main" val="1875179247"/>
                    </a:ext>
                  </a:extLst>
                </a:gridCol>
                <a:gridCol w="1125181">
                  <a:extLst>
                    <a:ext uri="{9D8B030D-6E8A-4147-A177-3AD203B41FA5}">
                      <a16:colId xmlns:a16="http://schemas.microsoft.com/office/drawing/2014/main" val="2609047279"/>
                    </a:ext>
                  </a:extLst>
                </a:gridCol>
                <a:gridCol w="972114">
                  <a:extLst>
                    <a:ext uri="{9D8B030D-6E8A-4147-A177-3AD203B41FA5}">
                      <a16:colId xmlns:a16="http://schemas.microsoft.com/office/drawing/2014/main" val="2782483414"/>
                    </a:ext>
                  </a:extLst>
                </a:gridCol>
                <a:gridCol w="1093629">
                  <a:extLst>
                    <a:ext uri="{9D8B030D-6E8A-4147-A177-3AD203B41FA5}">
                      <a16:colId xmlns:a16="http://schemas.microsoft.com/office/drawing/2014/main" val="4037180263"/>
                    </a:ext>
                  </a:extLst>
                </a:gridCol>
                <a:gridCol w="850600">
                  <a:extLst>
                    <a:ext uri="{9D8B030D-6E8A-4147-A177-3AD203B41FA5}">
                      <a16:colId xmlns:a16="http://schemas.microsoft.com/office/drawing/2014/main" val="790706885"/>
                    </a:ext>
                  </a:extLst>
                </a:gridCol>
                <a:gridCol w="972114">
                  <a:extLst>
                    <a:ext uri="{9D8B030D-6E8A-4147-A177-3AD203B41FA5}">
                      <a16:colId xmlns:a16="http://schemas.microsoft.com/office/drawing/2014/main" val="456328474"/>
                    </a:ext>
                  </a:extLst>
                </a:gridCol>
                <a:gridCol w="972114">
                  <a:extLst>
                    <a:ext uri="{9D8B030D-6E8A-4147-A177-3AD203B41FA5}">
                      <a16:colId xmlns:a16="http://schemas.microsoft.com/office/drawing/2014/main" val="3124149170"/>
                    </a:ext>
                  </a:extLst>
                </a:gridCol>
                <a:gridCol w="895959">
                  <a:extLst>
                    <a:ext uri="{9D8B030D-6E8A-4147-A177-3AD203B41FA5}">
                      <a16:colId xmlns:a16="http://schemas.microsoft.com/office/drawing/2014/main" val="597499910"/>
                    </a:ext>
                  </a:extLst>
                </a:gridCol>
                <a:gridCol w="1048273">
                  <a:extLst>
                    <a:ext uri="{9D8B030D-6E8A-4147-A177-3AD203B41FA5}">
                      <a16:colId xmlns:a16="http://schemas.microsoft.com/office/drawing/2014/main" val="4020607009"/>
                    </a:ext>
                  </a:extLst>
                </a:gridCol>
              </a:tblGrid>
              <a:tr h="547755">
                <a:tc>
                  <a:txBody>
                    <a:bodyPr/>
                    <a:lstStyle/>
                    <a:p>
                      <a:pPr marL="0" lvl="0" indent="0" algn="ctr" defTabSz="624078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 kern="1200" spc="3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方正兰亭准黑_GBK" panose="02000000000000000000" pitchFamily="2" charset="-122"/>
                          <a:cs typeface="+mn-cs"/>
                        </a:rPr>
                        <a:t>Group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defTabSz="624078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 kern="1200" spc="3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方正兰亭准黑_GBK" panose="02000000000000000000" pitchFamily="2" charset="-122"/>
                          <a:cs typeface="+mn-cs"/>
                        </a:rPr>
                        <a:t>GRE.Score</a:t>
                      </a:r>
                      <a:r>
                        <a:rPr lang="en-US" sz="1200" kern="1200" spc="3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方正兰亭准黑_GBK" panose="02000000000000000000" pitchFamily="2" charset="-122"/>
                          <a:cs typeface="+mn-cs"/>
                        </a:rPr>
                        <a:t>      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defTabSz="624078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 kern="1200" spc="3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方正兰亭准黑_GBK" panose="02000000000000000000" pitchFamily="2" charset="-122"/>
                          <a:cs typeface="+mn-cs"/>
                        </a:rPr>
                        <a:t>TOEFL.</a:t>
                      </a:r>
                    </a:p>
                    <a:p>
                      <a:pPr marL="0" lvl="0" indent="0" algn="ctr" defTabSz="624078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 kern="1200" spc="3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方正兰亭准黑_GBK" panose="02000000000000000000" pitchFamily="2" charset="-122"/>
                          <a:cs typeface="+mn-cs"/>
                        </a:rPr>
                        <a:t>Score  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defTabSz="624078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 kern="1200" spc="3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方正兰亭准黑_GBK" panose="02000000000000000000" pitchFamily="2" charset="-122"/>
                          <a:cs typeface="+mn-cs"/>
                        </a:rPr>
                        <a:t>  University.Rating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defTabSz="624078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 kern="1200" spc="3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方正兰亭准黑_GBK" panose="02000000000000000000" pitchFamily="2" charset="-122"/>
                          <a:cs typeface="+mn-cs"/>
                        </a:rPr>
                        <a:t> SOP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defTabSz="624078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 kern="1200" spc="3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方正兰亭准黑_GBK" panose="02000000000000000000" pitchFamily="2" charset="-122"/>
                          <a:cs typeface="+mn-cs"/>
                        </a:rPr>
                        <a:t>LOR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defTabSz="624078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 kern="1200" spc="3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方正兰亭准黑_GBK" panose="02000000000000000000" pitchFamily="2" charset="-122"/>
                          <a:cs typeface="+mn-cs"/>
                        </a:rPr>
                        <a:t>CGPA   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defTabSz="624078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 kern="1200" spc="3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方正兰亭准黑_GBK" panose="02000000000000000000" pitchFamily="2" charset="-122"/>
                          <a:cs typeface="+mn-cs"/>
                        </a:rPr>
                        <a:t>Research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defTabSz="624078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 kern="1200" spc="3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方正兰亭准黑_GBK" panose="02000000000000000000" pitchFamily="2" charset="-122"/>
                          <a:cs typeface="+mn-cs"/>
                        </a:rPr>
                        <a:t>Chance.of.Admit</a:t>
                      </a:r>
                      <a:endParaRPr lang="en-US" sz="1200" kern="1200" spc="3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方正兰亭准黑_GBK" panose="02000000000000000000" pitchFamily="2" charset="-122"/>
                        <a:cs typeface="+mn-cs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5532434"/>
                  </a:ext>
                </a:extLst>
              </a:tr>
              <a:tr h="547755">
                <a:tc>
                  <a:txBody>
                    <a:bodyPr/>
                    <a:lstStyle/>
                    <a:p>
                      <a:pPr marL="0" lvl="0" indent="0" algn="ctr" defTabSz="624078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zh-TW" sz="1200" kern="1200" spc="3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方正兰亭准黑_GBK" panose="02000000000000000000" pitchFamily="2" charset="-122"/>
                          <a:cs typeface="+mn-cs"/>
                        </a:rPr>
                        <a:t>1(</a:t>
                      </a:r>
                      <a:r>
                        <a:rPr lang="zh-TW" altLang="en-US" sz="1200" kern="1200" spc="3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方正兰亭准黑_GBK" panose="02000000000000000000" pitchFamily="2" charset="-122"/>
                          <a:cs typeface="+mn-cs"/>
                        </a:rPr>
                        <a:t>拒絕</a:t>
                      </a:r>
                      <a:r>
                        <a:rPr lang="en-US" altLang="zh-TW" sz="1200" kern="1200" spc="3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方正兰亭准黑_GBK" panose="02000000000000000000" pitchFamily="2" charset="-122"/>
                          <a:cs typeface="+mn-cs"/>
                        </a:rPr>
                        <a:t>)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defTabSz="624078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altLang="en-US" sz="1200" kern="1200" spc="3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方正兰亭准黑_GBK" panose="02000000000000000000" pitchFamily="2" charset="-122"/>
                          <a:cs typeface="+mn-cs"/>
                        </a:rPr>
                        <a:t>  </a:t>
                      </a:r>
                      <a:r>
                        <a:rPr lang="en-US" altLang="zh-TW" sz="1200" kern="1200" spc="3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方正兰亭准黑_GBK" panose="02000000000000000000" pitchFamily="2" charset="-122"/>
                          <a:cs typeface="+mn-cs"/>
                        </a:rPr>
                        <a:t>307.767  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defTabSz="624078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altLang="en-US" sz="1200" kern="1200" spc="3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方正兰亭准黑_GBK" panose="02000000000000000000" pitchFamily="2" charset="-122"/>
                          <a:cs typeface="+mn-cs"/>
                        </a:rPr>
                        <a:t>    </a:t>
                      </a:r>
                      <a:r>
                        <a:rPr lang="en-US" altLang="zh-TW" sz="1200" kern="1200" spc="3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方正兰亭准黑_GBK" panose="02000000000000000000" pitchFamily="2" charset="-122"/>
                          <a:cs typeface="+mn-cs"/>
                        </a:rPr>
                        <a:t>102.898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defTabSz="624078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zh-TW" sz="1200" kern="1200" spc="3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方正兰亭准黑_GBK" panose="02000000000000000000" pitchFamily="2" charset="-122"/>
                          <a:cs typeface="+mn-cs"/>
                        </a:rPr>
                        <a:t>2.477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defTabSz="624078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zh-TW" sz="1200" kern="1200" spc="3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方正兰亭准黑_GBK" panose="02000000000000000000" pitchFamily="2" charset="-122"/>
                          <a:cs typeface="+mn-cs"/>
                        </a:rPr>
                        <a:t>2.861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defTabSz="624078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altLang="en-US" sz="1200" kern="1200" spc="3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方正兰亭准黑_GBK" panose="02000000000000000000" pitchFamily="2" charset="-122"/>
                          <a:cs typeface="+mn-cs"/>
                        </a:rPr>
                        <a:t>   </a:t>
                      </a:r>
                      <a:r>
                        <a:rPr lang="en-US" altLang="zh-TW" sz="1200" kern="1200" spc="3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方正兰亭准黑_GBK" panose="02000000000000000000" pitchFamily="2" charset="-122"/>
                          <a:cs typeface="+mn-cs"/>
                        </a:rPr>
                        <a:t>3.081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defTabSz="624078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zh-TW" sz="1200" kern="1200" spc="3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方正兰亭准黑_GBK" panose="02000000000000000000" pitchFamily="2" charset="-122"/>
                          <a:cs typeface="+mn-cs"/>
                        </a:rPr>
                        <a:t>8.168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defTabSz="624078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zh-TW" sz="1200" kern="1200" spc="3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方正兰亭准黑_GBK" panose="02000000000000000000" pitchFamily="2" charset="-122"/>
                          <a:cs typeface="+mn-cs"/>
                        </a:rPr>
                        <a:t>0.293     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defTabSz="624078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zh-TW" sz="1200" kern="1200" spc="3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方正兰亭准黑_GBK" panose="02000000000000000000" pitchFamily="2" charset="-122"/>
                          <a:cs typeface="+mn-cs"/>
                        </a:rPr>
                        <a:t>0.629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0431917"/>
                  </a:ext>
                </a:extLst>
              </a:tr>
              <a:tr h="547755">
                <a:tc>
                  <a:txBody>
                    <a:bodyPr/>
                    <a:lstStyle/>
                    <a:p>
                      <a:pPr marL="0" lvl="0" indent="0" algn="ctr" defTabSz="624078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zh-TW" sz="1200" kern="1200" spc="3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方正兰亭准黑_GBK" panose="02000000000000000000" pitchFamily="2" charset="-122"/>
                          <a:cs typeface="+mn-cs"/>
                        </a:rPr>
                        <a:t>2(</a:t>
                      </a:r>
                      <a:r>
                        <a:rPr lang="zh-TW" altLang="en-US" sz="1200" kern="1200" spc="3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方正兰亭准黑_GBK" panose="02000000000000000000" pitchFamily="2" charset="-122"/>
                          <a:cs typeface="+mn-cs"/>
                        </a:rPr>
                        <a:t>錄取</a:t>
                      </a:r>
                      <a:r>
                        <a:rPr lang="en-US" altLang="zh-TW" sz="1200" kern="1200" spc="3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方正兰亭准黑_GBK" panose="02000000000000000000" pitchFamily="2" charset="-122"/>
                          <a:cs typeface="+mn-cs"/>
                        </a:rPr>
                        <a:t>)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defTabSz="624078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altLang="en-US" sz="1200" kern="1200" spc="3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方正兰亭准黑_GBK" panose="02000000000000000000" pitchFamily="2" charset="-122"/>
                          <a:cs typeface="+mn-cs"/>
                        </a:rPr>
                        <a:t> </a:t>
                      </a:r>
                      <a:r>
                        <a:rPr lang="en-US" altLang="zh-TW" sz="1200" kern="1200" spc="3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方正兰亭准黑_GBK" panose="02000000000000000000" pitchFamily="2" charset="-122"/>
                          <a:cs typeface="+mn-cs"/>
                        </a:rPr>
                        <a:t>326.368  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defTabSz="624078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altLang="en-US" sz="1200" kern="1200" spc="3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方正兰亭准黑_GBK" panose="02000000000000000000" pitchFamily="2" charset="-122"/>
                          <a:cs typeface="+mn-cs"/>
                        </a:rPr>
                        <a:t>    </a:t>
                      </a:r>
                      <a:r>
                        <a:rPr lang="en-US" altLang="zh-TW" sz="1200" kern="1200" spc="3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方正兰亭准黑_GBK" panose="02000000000000000000" pitchFamily="2" charset="-122"/>
                          <a:cs typeface="+mn-cs"/>
                        </a:rPr>
                        <a:t>112.073 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defTabSz="624078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zh-TW" sz="1200" kern="1200" spc="3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方正兰亭准黑_GBK" panose="02000000000000000000" pitchFamily="2" charset="-122"/>
                          <a:cs typeface="+mn-cs"/>
                        </a:rPr>
                        <a:t>3.838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defTabSz="624078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zh-TW" sz="1200" kern="1200" spc="3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方正兰亭准黑_GBK" panose="02000000000000000000" pitchFamily="2" charset="-122"/>
                          <a:cs typeface="+mn-cs"/>
                        </a:rPr>
                        <a:t>  3.957  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defTabSz="624078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altLang="en-US" sz="1200" kern="1200" spc="3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方正兰亭准黑_GBK" panose="02000000000000000000" pitchFamily="2" charset="-122"/>
                          <a:cs typeface="+mn-cs"/>
                        </a:rPr>
                        <a:t>   </a:t>
                      </a:r>
                      <a:r>
                        <a:rPr lang="en-US" altLang="zh-TW" sz="1200" kern="1200" spc="3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方正兰亭准黑_GBK" panose="02000000000000000000" pitchFamily="2" charset="-122"/>
                          <a:cs typeface="+mn-cs"/>
                        </a:rPr>
                        <a:t>3.942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defTabSz="624078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zh-TW" sz="1200" kern="1200" spc="3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方正兰亭准黑_GBK" panose="02000000000000000000" pitchFamily="2" charset="-122"/>
                          <a:cs typeface="+mn-cs"/>
                        </a:rPr>
                        <a:t>9.041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defTabSz="624078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zh-TW" sz="1200" kern="1200" spc="3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方正兰亭准黑_GBK" panose="02000000000000000000" pitchFamily="2" charset="-122"/>
                          <a:cs typeface="+mn-cs"/>
                        </a:rPr>
                        <a:t>0.863    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defTabSz="624078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zh-TW" sz="1200" kern="1200" spc="3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方正兰亭准黑_GBK" panose="02000000000000000000" pitchFamily="2" charset="-122"/>
                          <a:cs typeface="+mn-cs"/>
                        </a:rPr>
                        <a:t>0.827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48777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22017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4255">
        <p14:pan dir="u"/>
      </p:transition>
    </mc:Choice>
    <mc:Fallback xmlns="">
      <p:transition spd="slow" advTm="4255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119271">
            <a:off x="-666466" y="-1995092"/>
            <a:ext cx="4998338" cy="2811565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468226" y="359976"/>
            <a:ext cx="8835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K = 2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226" y="832021"/>
            <a:ext cx="6368240" cy="4196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802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4255">
        <p14:pan dir="u"/>
      </p:transition>
    </mc:Choice>
    <mc:Fallback xmlns="">
      <p:transition spd="slow" advTm="4255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104315">
            <a:off x="-1513687" y="-1977383"/>
            <a:ext cx="8960556" cy="504031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788566">
            <a:off x="-937638" y="-1041304"/>
            <a:ext cx="8960556" cy="504031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104315">
            <a:off x="-1248755" y="-843297"/>
            <a:ext cx="8960556" cy="504031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788566">
            <a:off x="-672706" y="38787"/>
            <a:ext cx="8960556" cy="5040313"/>
          </a:xfrm>
          <a:prstGeom prst="rect">
            <a:avLst/>
          </a:prstGeom>
        </p:spPr>
      </p:pic>
      <p:sp>
        <p:nvSpPr>
          <p:cNvPr id="7" name="椭圆 6"/>
          <p:cNvSpPr/>
          <p:nvPr/>
        </p:nvSpPr>
        <p:spPr>
          <a:xfrm>
            <a:off x="6660742" y="1962119"/>
            <a:ext cx="1440120" cy="1440120"/>
          </a:xfrm>
          <a:prstGeom prst="ellipse">
            <a:avLst/>
          </a:prstGeom>
          <a:solidFill>
            <a:srgbClr val="595959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6000" dirty="0">
                <a:ea typeface="方正兰亭准黑_GBK" panose="02000000000000000000" pitchFamily="2" charset="-122"/>
              </a:rPr>
              <a:t>5</a:t>
            </a:r>
            <a:endParaRPr lang="zh-CN" altLang="en-US" sz="6000" dirty="0">
              <a:ea typeface="方正兰亭准黑_GBK" panose="02000000000000000000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331893" y="3536949"/>
            <a:ext cx="2792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pc="300" dirty="0" err="1">
                <a:solidFill>
                  <a:srgbClr val="17B59E"/>
                </a:solidFill>
                <a:ea typeface="方正兰亭准黑_GBK" panose="02000000000000000000" pitchFamily="2" charset="-122"/>
              </a:rPr>
              <a:t>Crawler&amp;TextMining</a:t>
            </a:r>
            <a:endParaRPr lang="zh-CN" altLang="en-US" spc="300" dirty="0">
              <a:solidFill>
                <a:srgbClr val="17B59E"/>
              </a:solidFill>
              <a:ea typeface="方正兰亭准黑_GBK" panose="02000000000000000000" pitchFamily="2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724698" y="3958516"/>
            <a:ext cx="24558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+mn-lt"/>
                <a:ea typeface="方正兰亭准黑_GBK" panose="02000000000000000000" pitchFamily="2" charset="-122"/>
              </a:rPr>
              <a:t>Try to find some latent variable</a:t>
            </a:r>
          </a:p>
        </p:txBody>
      </p:sp>
    </p:spTree>
    <p:extLst>
      <p:ext uri="{BB962C8B-B14F-4D97-AF65-F5344CB8AC3E}">
        <p14:creationId xmlns:p14="http://schemas.microsoft.com/office/powerpoint/2010/main" val="79592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6818">
        <p14:doors dir="vert"/>
      </p:transition>
    </mc:Choice>
    <mc:Fallback xmlns="">
      <p:transition spd="slow" advTm="681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 tmFilter="0,0; .5, 1; 1, 1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119271">
            <a:off x="-666466" y="-1995092"/>
            <a:ext cx="4998338" cy="2811565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468226" y="359976"/>
            <a:ext cx="38372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Try to find latent variable</a:t>
            </a:r>
          </a:p>
          <a:p>
            <a:endParaRPr lang="en-US" altLang="zh-TW" sz="2000" spc="3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方正兰亭准黑_GBK" panose="02000000000000000000" pitchFamily="2" charset="-122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799" y="1051118"/>
            <a:ext cx="4331523" cy="26829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634" y="543807"/>
            <a:ext cx="3468166" cy="346816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3903931"/>
            <a:ext cx="918232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25450" lvl="0" indent="-285750">
              <a:spcBef>
                <a:spcPts val="0"/>
              </a:spcBef>
              <a:spcAft>
                <a:spcPts val="0"/>
              </a:spcAft>
              <a:buSzPts val="1400"/>
              <a:buFont typeface="Arial" charset="0"/>
              <a:buChar char="•"/>
            </a:pPr>
            <a:r>
              <a:rPr lang="en-US" altLang="zh-TW" sz="12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PTT </a:t>
            </a:r>
            <a:r>
              <a:rPr lang="en-US" altLang="zh-TW" sz="1200" spc="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studyabroad</a:t>
            </a:r>
            <a:r>
              <a:rPr lang="en-US" altLang="zh-TW" sz="12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 </a:t>
            </a:r>
            <a:r>
              <a:rPr lang="zh-TW" altLang="en-US" sz="12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共</a:t>
            </a:r>
            <a:r>
              <a:rPr lang="en-US" altLang="zh-TW" sz="12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825</a:t>
            </a:r>
            <a:r>
              <a:rPr lang="zh-TW" altLang="en-US" sz="12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篇心得文</a:t>
            </a:r>
          </a:p>
          <a:p>
            <a:pPr marL="425450" lvl="0" indent="-285750">
              <a:spcBef>
                <a:spcPts val="0"/>
              </a:spcBef>
              <a:spcAft>
                <a:spcPts val="0"/>
              </a:spcAft>
              <a:buSzPts val="1400"/>
              <a:buFont typeface="Arial" charset="0"/>
              <a:buChar char="•"/>
            </a:pPr>
            <a:r>
              <a:rPr lang="zh-TW" altLang="en-US" sz="12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濾掉推文及語助詞</a:t>
            </a:r>
          </a:p>
          <a:p>
            <a:pPr marL="425450" lvl="0" indent="-285750">
              <a:spcBef>
                <a:spcPts val="0"/>
              </a:spcBef>
              <a:spcAft>
                <a:spcPts val="0"/>
              </a:spcAft>
              <a:buSzPts val="1400"/>
              <a:buFont typeface="Arial" charset="0"/>
              <a:buChar char="•"/>
            </a:pPr>
            <a:r>
              <a:rPr lang="zh-TW" altLang="en-US" sz="12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頻率最高前六名為：教授、研究、面試、時間、經驗、領域</a:t>
            </a:r>
          </a:p>
          <a:p>
            <a:pPr marL="425450" lvl="0" indent="-285750">
              <a:spcBef>
                <a:spcPts val="0"/>
              </a:spcBef>
              <a:spcAft>
                <a:spcPts val="0"/>
              </a:spcAft>
              <a:buSzPts val="1400"/>
              <a:buFont typeface="Arial" charset="0"/>
              <a:buChar char="•"/>
            </a:pPr>
            <a:r>
              <a:rPr lang="zh-TW" altLang="en-US" sz="12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隱藏版高頻率字詞：中研院</a:t>
            </a:r>
            <a:r>
              <a:rPr lang="en-US" altLang="zh-TW" sz="12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(278</a:t>
            </a:r>
            <a:r>
              <a:rPr lang="zh-TW" altLang="en-US" sz="12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次</a:t>
            </a:r>
            <a:r>
              <a:rPr lang="en-US" altLang="zh-TW" sz="12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)</a:t>
            </a:r>
            <a:r>
              <a:rPr lang="zh-TW" altLang="en-US" sz="12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、博士班</a:t>
            </a:r>
            <a:r>
              <a:rPr lang="en-US" altLang="zh-TW" sz="12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(276</a:t>
            </a:r>
            <a:r>
              <a:rPr lang="zh-TW" altLang="en-US" sz="12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次</a:t>
            </a:r>
            <a:r>
              <a:rPr lang="en-US" altLang="zh-TW" sz="12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)</a:t>
            </a:r>
            <a:r>
              <a:rPr lang="zh-TW" altLang="en-US" sz="12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、作品集</a:t>
            </a:r>
            <a:r>
              <a:rPr lang="en-US" altLang="zh-TW" sz="12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(251</a:t>
            </a:r>
            <a:r>
              <a:rPr lang="zh-TW" altLang="en-US" sz="12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次</a:t>
            </a:r>
            <a:r>
              <a:rPr lang="en-US" altLang="zh-TW" sz="12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)</a:t>
            </a:r>
            <a:r>
              <a:rPr lang="zh-TW" altLang="en-US" sz="12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、書卷</a:t>
            </a:r>
            <a:r>
              <a:rPr lang="en-US" altLang="zh-TW" sz="12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(221</a:t>
            </a:r>
            <a:r>
              <a:rPr lang="zh-TW" altLang="en-US" sz="12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次</a:t>
            </a:r>
            <a:r>
              <a:rPr lang="en-US" altLang="zh-TW" sz="12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)</a:t>
            </a:r>
            <a:r>
              <a:rPr lang="zh-TW" altLang="en-US" sz="12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、補習</a:t>
            </a:r>
            <a:r>
              <a:rPr lang="en-US" altLang="zh-TW" sz="12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(220</a:t>
            </a:r>
            <a:r>
              <a:rPr lang="zh-TW" altLang="en-US" sz="12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次</a:t>
            </a:r>
            <a:r>
              <a:rPr lang="en-US" altLang="zh-TW" sz="12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)</a:t>
            </a:r>
            <a:endParaRPr lang="zh-TW" altLang="en-US" sz="1200" spc="3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方正兰亭准黑_GBK" panose="02000000000000000000" pitchFamily="2" charset="-122"/>
            </a:endParaRPr>
          </a:p>
          <a:p>
            <a:pPr marL="285750" indent="-285750">
              <a:buFont typeface="Arial" charset="0"/>
              <a:buChar char="•"/>
            </a:pPr>
            <a:endParaRPr lang="en-US" sz="1200" spc="3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方正兰亭准黑_GBK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96228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4255">
        <p14:pan dir="u"/>
      </p:transition>
    </mc:Choice>
    <mc:Fallback xmlns="">
      <p:transition spd="slow" advTm="4255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104315">
            <a:off x="-1513687" y="-1977383"/>
            <a:ext cx="8960556" cy="504031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788566">
            <a:off x="-937638" y="-1041304"/>
            <a:ext cx="8960556" cy="504031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104315">
            <a:off x="-1248755" y="-843297"/>
            <a:ext cx="8960556" cy="504031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788566">
            <a:off x="-672706" y="38787"/>
            <a:ext cx="8960556" cy="5040313"/>
          </a:xfrm>
          <a:prstGeom prst="rect">
            <a:avLst/>
          </a:prstGeom>
        </p:spPr>
      </p:pic>
      <p:sp>
        <p:nvSpPr>
          <p:cNvPr id="7" name="椭圆 6"/>
          <p:cNvSpPr/>
          <p:nvPr/>
        </p:nvSpPr>
        <p:spPr>
          <a:xfrm>
            <a:off x="6660742" y="1962119"/>
            <a:ext cx="1440120" cy="1440120"/>
          </a:xfrm>
          <a:prstGeom prst="ellipse">
            <a:avLst/>
          </a:prstGeom>
          <a:solidFill>
            <a:srgbClr val="595959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6000" dirty="0">
                <a:ea typeface="方正兰亭准黑_GBK" panose="02000000000000000000" pitchFamily="2" charset="-122"/>
              </a:rPr>
              <a:t>6</a:t>
            </a:r>
            <a:endParaRPr lang="zh-CN" altLang="en-US" sz="6000" dirty="0">
              <a:ea typeface="方正兰亭准黑_GBK" panose="02000000000000000000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576186" y="3546251"/>
            <a:ext cx="1547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pc="300" dirty="0">
                <a:solidFill>
                  <a:srgbClr val="17B59E"/>
                </a:solidFill>
                <a:ea typeface="方正兰亭准黑_GBK" panose="02000000000000000000" pitchFamily="2" charset="-122"/>
              </a:rPr>
              <a:t>Online </a:t>
            </a:r>
            <a:r>
              <a:rPr lang="en-US" altLang="zh-CN" spc="300" dirty="0" err="1">
                <a:solidFill>
                  <a:srgbClr val="17B59E"/>
                </a:solidFill>
                <a:ea typeface="方正兰亭准黑_GBK" panose="02000000000000000000" pitchFamily="2" charset="-122"/>
              </a:rPr>
              <a:t>Api</a:t>
            </a:r>
            <a:endParaRPr lang="zh-CN" altLang="en-US" spc="300" dirty="0">
              <a:solidFill>
                <a:srgbClr val="17B59E"/>
              </a:solidFill>
              <a:ea typeface="方正兰亭准黑_GBK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09323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6818">
        <p14:doors dir="vert"/>
      </p:transition>
    </mc:Choice>
    <mc:Fallback xmlns="">
      <p:transition spd="slow" advTm="681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 tmFilter="0,0; .5, 1; 1, 1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772418" y="1656084"/>
            <a:ext cx="376269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 dirty="0">
                <a:latin typeface="+mn-lt"/>
                <a:ea typeface="方正兰亭准黑_GBK" panose="02000000000000000000" pitchFamily="2" charset="-122"/>
              </a:rPr>
              <a:t>THANK YOU!</a:t>
            </a:r>
            <a:endParaRPr lang="zh-CN" altLang="en-US" sz="5400" dirty="0">
              <a:solidFill>
                <a:srgbClr val="17B59E"/>
              </a:solidFill>
              <a:latin typeface="+mn-lt"/>
              <a:ea typeface="方正兰亭准黑_GBK" panose="02000000000000000000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276460" y="2554264"/>
            <a:ext cx="14468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rgbClr val="17B59E"/>
                </a:solidFill>
                <a:latin typeface="+mn-lt"/>
                <a:ea typeface="方正兰亭准黑_GBK" panose="02000000000000000000" pitchFamily="2" charset="-122"/>
              </a:rPr>
              <a:t>Presenter</a:t>
            </a:r>
            <a:r>
              <a:rPr lang="zh-CN" altLang="en-US" sz="1200" dirty="0">
                <a:solidFill>
                  <a:srgbClr val="17B59E"/>
                </a:solidFill>
                <a:latin typeface="+mn-lt"/>
                <a:ea typeface="方正兰亭准黑_GBK" panose="02000000000000000000" pitchFamily="2" charset="-122"/>
              </a:rPr>
              <a:t>：</a:t>
            </a:r>
            <a:r>
              <a:rPr lang="en-US" altLang="zh-CN" sz="1200" dirty="0">
                <a:solidFill>
                  <a:srgbClr val="17B59E"/>
                </a:solidFill>
                <a:latin typeface="+mn-lt"/>
                <a:ea typeface="方正兰亭准黑_GBK" panose="02000000000000000000" pitchFamily="2" charset="-122"/>
              </a:rPr>
              <a:t>Group 1</a:t>
            </a:r>
            <a:endParaRPr lang="zh-CN" altLang="en-US" sz="1200" dirty="0">
              <a:solidFill>
                <a:srgbClr val="17B59E"/>
              </a:solidFill>
              <a:latin typeface="+mn-lt"/>
              <a:ea typeface="方正兰亭准黑_GBK" panose="02000000000000000000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644574" y="2554264"/>
            <a:ext cx="13374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rgbClr val="17B59E"/>
                </a:solidFill>
                <a:latin typeface="+mn-lt"/>
                <a:ea typeface="方正兰亭准黑_GBK" panose="02000000000000000000" pitchFamily="2" charset="-122"/>
              </a:rPr>
              <a:t>Date</a:t>
            </a:r>
            <a:r>
              <a:rPr lang="zh-CN" altLang="en-US" sz="1200" dirty="0">
                <a:solidFill>
                  <a:srgbClr val="17B59E"/>
                </a:solidFill>
                <a:latin typeface="+mn-lt"/>
                <a:ea typeface="方正兰亭准黑_GBK" panose="02000000000000000000" pitchFamily="2" charset="-122"/>
              </a:rPr>
              <a:t>：</a:t>
            </a:r>
            <a:r>
              <a:rPr lang="en-US" altLang="zh-CN" sz="1200" dirty="0">
                <a:solidFill>
                  <a:srgbClr val="17B59E"/>
                </a:solidFill>
                <a:latin typeface="+mn-lt"/>
                <a:ea typeface="方正兰亭准黑_GBK" panose="02000000000000000000" pitchFamily="2" charset="-122"/>
              </a:rPr>
              <a:t>2019.06.25</a:t>
            </a:r>
            <a:endParaRPr lang="zh-CN" altLang="en-US" sz="1200" dirty="0">
              <a:solidFill>
                <a:srgbClr val="17B59E"/>
              </a:solidFill>
              <a:latin typeface="+mn-lt"/>
              <a:ea typeface="方正兰亭准黑_GBK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02419625"/>
      </p:ext>
    </p:extLst>
  </p:cSld>
  <p:clrMapOvr>
    <a:masterClrMapping/>
  </p:clrMapOvr>
  <p:transition spd="slow" advTm="7885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300" tmFilter="0,0; .5, 1; 1, 1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4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4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119271">
            <a:off x="-666466" y="-1995092"/>
            <a:ext cx="4998338" cy="2811565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468226" y="359976"/>
            <a:ext cx="23559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Before we start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2330" y="647154"/>
            <a:ext cx="4248472" cy="4248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098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4255">
        <p14:pan dir="u"/>
      </p:transition>
    </mc:Choice>
    <mc:Fallback xmlns="">
      <p:transition spd="slow" advTm="4255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104315">
            <a:off x="-1513687" y="-1977383"/>
            <a:ext cx="8960556" cy="504031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788566">
            <a:off x="-937638" y="-1041304"/>
            <a:ext cx="8960556" cy="504031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104315">
            <a:off x="-1248755" y="-843297"/>
            <a:ext cx="8960556" cy="504031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788566">
            <a:off x="-672706" y="92782"/>
            <a:ext cx="8960556" cy="5040313"/>
          </a:xfrm>
          <a:prstGeom prst="rect">
            <a:avLst/>
          </a:prstGeom>
        </p:spPr>
      </p:pic>
      <p:sp>
        <p:nvSpPr>
          <p:cNvPr id="7" name="椭圆 6"/>
          <p:cNvSpPr/>
          <p:nvPr/>
        </p:nvSpPr>
        <p:spPr>
          <a:xfrm>
            <a:off x="6660742" y="2016114"/>
            <a:ext cx="1440120" cy="1440120"/>
          </a:xfrm>
          <a:prstGeom prst="ellipse">
            <a:avLst/>
          </a:prstGeom>
          <a:solidFill>
            <a:srgbClr val="595959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6000" dirty="0">
                <a:latin typeface="方正兰亭准黑_GBK" panose="02000000000000000000" pitchFamily="2" charset="-122"/>
                <a:ea typeface="方正兰亭准黑_GBK" panose="02000000000000000000" pitchFamily="2" charset="-122"/>
              </a:rPr>
              <a:t>1</a:t>
            </a:r>
            <a:endParaRPr lang="zh-CN" altLang="en-US" sz="6000" dirty="0">
              <a:latin typeface="方正兰亭准黑_GBK" panose="02000000000000000000" pitchFamily="2" charset="-122"/>
              <a:ea typeface="方正兰亭准黑_GBK" panose="02000000000000000000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372770" y="3600246"/>
            <a:ext cx="1813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pc="300" dirty="0">
                <a:solidFill>
                  <a:srgbClr val="17B59E"/>
                </a:solidFill>
                <a:latin typeface="+mn-lt"/>
                <a:ea typeface="方正兰亭准黑_GBK" panose="02000000000000000000" pitchFamily="2" charset="-122"/>
              </a:rPr>
              <a:t>Introduction</a:t>
            </a:r>
            <a:endParaRPr lang="zh-CN" altLang="en-US" spc="300" dirty="0">
              <a:solidFill>
                <a:srgbClr val="17B59E"/>
              </a:solidFill>
              <a:latin typeface="+mn-lt"/>
              <a:ea typeface="方正兰亭准黑_GBK" panose="02000000000000000000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939401" y="3960276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endParaRPr lang="zh-CN" altLang="en-US" sz="1400" dirty="0">
              <a:solidFill>
                <a:srgbClr val="17B59E"/>
              </a:solidFill>
              <a:latin typeface="+mn-lt"/>
              <a:ea typeface="方正兰亭准黑_GBK" panose="020000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 advTm="6328">
        <p15:prstTrans prst="origami"/>
      </p:transition>
    </mc:Choice>
    <mc:Fallback xmlns="">
      <p:transition spd="slow" advTm="632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 tmFilter="0,0; .5, 1; 1, 1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50"/>
                            </p:stCondLst>
                            <p:childTnLst>
                              <p:par>
                                <p:cTn id="19" presetID="41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9"/>
                                    </p:cond>
                                  </p:end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 tmFilter="0,0; .5, 1; 1, 1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119271">
            <a:off x="-666466" y="-1995092"/>
            <a:ext cx="4998338" cy="2811565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468226" y="359976"/>
            <a:ext cx="18620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Data Source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0242" y="1224012"/>
            <a:ext cx="5741935" cy="2691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687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4255">
        <p14:pan dir="u"/>
      </p:transition>
    </mc:Choice>
    <mc:Fallback xmlns="">
      <p:transition spd="slow" advTm="4255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119271">
            <a:off x="-666466" y="-1995092"/>
            <a:ext cx="4998338" cy="2811565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468226" y="359976"/>
            <a:ext cx="13644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參數介紹</a:t>
            </a:r>
            <a:endParaRPr lang="en-US" altLang="zh-TW" sz="2000" spc="3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方正兰亭准黑_GBK" panose="02000000000000000000" pitchFamily="2" charset="-122"/>
            </a:endParaRPr>
          </a:p>
        </p:txBody>
      </p:sp>
      <p:pic>
        <p:nvPicPr>
          <p:cNvPr id="24" name="Google Shape;66;p15"/>
          <p:cNvPicPr preferRelativeResize="0"/>
          <p:nvPr/>
        </p:nvPicPr>
        <p:blipFill rotWithShape="1">
          <a:blip r:embed="rId4">
            <a:alphaModFix/>
          </a:blip>
          <a:srcRect l="4141" t="4552"/>
          <a:stretch/>
        </p:blipFill>
        <p:spPr>
          <a:xfrm>
            <a:off x="141817" y="1079996"/>
            <a:ext cx="4104344" cy="3255013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TextBox 29"/>
          <p:cNvSpPr txBox="1"/>
          <p:nvPr/>
        </p:nvSpPr>
        <p:spPr>
          <a:xfrm>
            <a:off x="4264735" y="1007988"/>
            <a:ext cx="4447051" cy="3631763"/>
          </a:xfrm>
          <a:prstGeom prst="rect">
            <a:avLst/>
          </a:prstGeom>
          <a:solidFill>
            <a:srgbClr val="595959"/>
          </a:solidFill>
        </p:spPr>
        <p:txBody>
          <a:bodyPr wrap="none" rtlCol="0">
            <a:spAutoFit/>
          </a:bodyPr>
          <a:lstStyle/>
          <a:p>
            <a:pPr marL="540018" indent="-285750">
              <a:spcBef>
                <a:spcPts val="0"/>
              </a:spcBef>
              <a:spcAft>
                <a:spcPts val="0"/>
              </a:spcAft>
              <a:buSzPts val="1400"/>
              <a:buFont typeface="Arial" charset="0"/>
              <a:buChar char="•"/>
            </a:pPr>
            <a:r>
              <a:rPr lang="en-US" altLang="zh-TW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GRE Score</a:t>
            </a:r>
            <a:r>
              <a:rPr lang="zh-TW" altLang="en-US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en-US" altLang="zh-TW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GRE</a:t>
            </a:r>
            <a:r>
              <a:rPr lang="zh-TW" altLang="en-US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成績，滿分為</a:t>
            </a:r>
            <a:r>
              <a:rPr lang="en-US" altLang="zh-TW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340</a:t>
            </a:r>
            <a:r>
              <a:rPr lang="zh-TW" altLang="en-US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分。</a:t>
            </a:r>
            <a:br>
              <a:rPr lang="en-US" altLang="zh-TW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本資料中最低分為</a:t>
            </a:r>
            <a:r>
              <a:rPr lang="en-US" altLang="zh-TW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290</a:t>
            </a:r>
            <a:r>
              <a:rPr lang="zh-TW" altLang="en-US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分，最高分為</a:t>
            </a:r>
            <a:r>
              <a:rPr lang="en-US" altLang="zh-TW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340</a:t>
            </a:r>
            <a:r>
              <a:rPr lang="zh-TW" altLang="en-US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分</a:t>
            </a:r>
          </a:p>
          <a:p>
            <a:pPr marL="540018" indent="-285750">
              <a:spcBef>
                <a:spcPts val="0"/>
              </a:spcBef>
              <a:spcAft>
                <a:spcPts val="0"/>
              </a:spcAft>
              <a:buSzPts val="1400"/>
              <a:buFont typeface="Arial" charset="0"/>
              <a:buChar char="•"/>
            </a:pPr>
            <a:r>
              <a:rPr lang="en-US" altLang="zh-TW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TOEFL Score</a:t>
            </a:r>
            <a:r>
              <a:rPr lang="zh-TW" altLang="en-US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en-US" altLang="zh-TW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TOEFL</a:t>
            </a:r>
            <a:r>
              <a:rPr lang="zh-TW" altLang="en-US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成績，滿分為</a:t>
            </a:r>
            <a:r>
              <a:rPr lang="en-US" altLang="zh-TW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120</a:t>
            </a:r>
            <a:r>
              <a:rPr lang="zh-TW" altLang="en-US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分。</a:t>
            </a:r>
            <a:br>
              <a:rPr lang="en-US" altLang="zh-TW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本資料中最低分為</a:t>
            </a:r>
            <a:r>
              <a:rPr lang="en-US" altLang="zh-TW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92</a:t>
            </a:r>
            <a:r>
              <a:rPr lang="zh-TW" altLang="en-US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分，最高分為</a:t>
            </a:r>
            <a:r>
              <a:rPr lang="en-US" altLang="zh-TW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120</a:t>
            </a:r>
            <a:r>
              <a:rPr lang="zh-TW" altLang="en-US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分</a:t>
            </a:r>
          </a:p>
          <a:p>
            <a:pPr marL="540018" indent="-285750">
              <a:spcBef>
                <a:spcPts val="0"/>
              </a:spcBef>
              <a:spcAft>
                <a:spcPts val="0"/>
              </a:spcAft>
              <a:buSzPts val="1400"/>
              <a:buFont typeface="Arial" charset="0"/>
              <a:buChar char="•"/>
            </a:pPr>
            <a:r>
              <a:rPr lang="en-US" altLang="zh-TW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University Ranking</a:t>
            </a:r>
            <a:r>
              <a:rPr lang="zh-TW" altLang="en-US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zh-TW" altLang="en-US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⼤學排名，</a:t>
            </a:r>
            <a:br>
              <a:rPr lang="en-US" altLang="zh-TW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分為五個等級，最低等為 </a:t>
            </a:r>
            <a:r>
              <a:rPr lang="en-US" altLang="zh-TW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zh-TW" altLang="en-US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，最⾼等為 </a:t>
            </a:r>
            <a:r>
              <a:rPr lang="en-US" altLang="zh-TW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5</a:t>
            </a:r>
            <a:endParaRPr lang="zh-TW" altLang="en-US" sz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40018" indent="-285750">
              <a:spcBef>
                <a:spcPts val="0"/>
              </a:spcBef>
              <a:spcAft>
                <a:spcPts val="0"/>
              </a:spcAft>
              <a:buSzPts val="1400"/>
              <a:buFont typeface="Arial" charset="0"/>
              <a:buChar char="•"/>
            </a:pPr>
            <a:r>
              <a:rPr lang="en-US" altLang="zh-TW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SOP</a:t>
            </a:r>
            <a:r>
              <a:rPr lang="zh-TW" altLang="en-US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en-US" altLang="zh-TW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Statement of purpose </a:t>
            </a:r>
            <a:r>
              <a:rPr lang="zh-TW" altLang="en-US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申請動機，</a:t>
            </a:r>
            <a:br>
              <a:rPr lang="en-US" altLang="zh-TW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最低 </a:t>
            </a:r>
            <a:r>
              <a:rPr lang="en-US" altLang="zh-TW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 </a:t>
            </a:r>
            <a:r>
              <a:rPr lang="zh-TW" altLang="en-US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分，最⾼ </a:t>
            </a:r>
            <a:r>
              <a:rPr lang="en-US" altLang="zh-TW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5 </a:t>
            </a:r>
            <a:r>
              <a:rPr lang="zh-TW" altLang="en-US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分</a:t>
            </a:r>
          </a:p>
          <a:p>
            <a:pPr marL="540018" indent="-285750">
              <a:spcBef>
                <a:spcPts val="0"/>
              </a:spcBef>
              <a:spcAft>
                <a:spcPts val="0"/>
              </a:spcAft>
              <a:buSzPts val="1400"/>
              <a:buFont typeface="Arial" charset="0"/>
              <a:buChar char="•"/>
            </a:pPr>
            <a:r>
              <a:rPr lang="en-US" altLang="zh-TW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LOR</a:t>
            </a:r>
            <a:r>
              <a:rPr lang="zh-TW" altLang="en-US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en-US" altLang="zh-TW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Letter of recommendation </a:t>
            </a:r>
            <a:r>
              <a:rPr lang="zh-TW" altLang="en-US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推薦信強度，</a:t>
            </a:r>
            <a:br>
              <a:rPr lang="en-US" altLang="zh-TW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最低 </a:t>
            </a:r>
            <a:r>
              <a:rPr lang="en-US" altLang="zh-TW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 </a:t>
            </a:r>
            <a:r>
              <a:rPr lang="zh-TW" altLang="en-US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分，最⾼ </a:t>
            </a:r>
            <a:r>
              <a:rPr lang="en-US" altLang="zh-TW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5 </a:t>
            </a:r>
            <a:r>
              <a:rPr lang="zh-TW" altLang="en-US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分</a:t>
            </a:r>
          </a:p>
          <a:p>
            <a:pPr marL="540018" indent="-285750">
              <a:spcBef>
                <a:spcPts val="0"/>
              </a:spcBef>
              <a:spcAft>
                <a:spcPts val="0"/>
              </a:spcAft>
              <a:buSzPts val="1400"/>
              <a:buFont typeface="Arial" charset="0"/>
              <a:buChar char="•"/>
            </a:pPr>
            <a:r>
              <a:rPr lang="en-US" altLang="zh-TW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CGPA</a:t>
            </a:r>
            <a:r>
              <a:rPr lang="zh-TW" altLang="en-US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en-US" altLang="zh-TW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Undergraduate GPA</a:t>
            </a:r>
            <a:r>
              <a:rPr lang="zh-TW" altLang="en-US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在校成績，</a:t>
            </a:r>
            <a:br>
              <a:rPr lang="en-US" altLang="zh-TW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最⾼分 </a:t>
            </a:r>
            <a:r>
              <a:rPr lang="en-US" altLang="zh-TW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 </a:t>
            </a:r>
            <a:r>
              <a:rPr lang="zh-TW" altLang="en-US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分，本資料中最⾼ </a:t>
            </a:r>
            <a:r>
              <a:rPr lang="en-US" altLang="zh-TW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9.92</a:t>
            </a:r>
            <a:r>
              <a:rPr lang="zh-TW" altLang="en-US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，最低 </a:t>
            </a:r>
            <a:r>
              <a:rPr lang="en-US" altLang="zh-TW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6.8</a:t>
            </a:r>
            <a:endParaRPr lang="zh-TW" altLang="en-US" sz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40018" indent="-285750">
              <a:spcBef>
                <a:spcPts val="0"/>
              </a:spcBef>
              <a:spcAft>
                <a:spcPts val="0"/>
              </a:spcAft>
              <a:buSzPts val="1400"/>
              <a:buFont typeface="Arial" charset="0"/>
              <a:buChar char="•"/>
            </a:pPr>
            <a:r>
              <a:rPr lang="en-US" altLang="zh-TW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Research</a:t>
            </a:r>
            <a:r>
              <a:rPr lang="zh-TW" altLang="en-US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zh-TW" altLang="en-US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申請者是否發表研究論⽂或相關著作，</a:t>
            </a:r>
            <a:br>
              <a:rPr lang="en-US" altLang="zh-TW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未發表為 </a:t>
            </a:r>
            <a:r>
              <a:rPr lang="en-US" altLang="zh-TW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</a:t>
            </a:r>
            <a:r>
              <a:rPr lang="zh-TW" altLang="en-US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，有發表為 </a:t>
            </a:r>
            <a:r>
              <a:rPr lang="en-US" altLang="zh-TW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zh-TW" altLang="en-US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</a:p>
          <a:p>
            <a:pPr marL="540018" indent="-285750">
              <a:spcBef>
                <a:spcPts val="0"/>
              </a:spcBef>
              <a:spcAft>
                <a:spcPts val="0"/>
              </a:spcAft>
              <a:buSzPts val="1400"/>
              <a:buFont typeface="Arial" charset="0"/>
              <a:buChar char="•"/>
            </a:pPr>
            <a:r>
              <a:rPr lang="en-US" altLang="zh-TW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Chance of Admit</a:t>
            </a:r>
            <a:r>
              <a:rPr lang="zh-TW" altLang="en-US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zh-TW" altLang="en-US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申請者錄取 </a:t>
            </a:r>
            <a:r>
              <a:rPr lang="en-US" altLang="zh-TW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UCLA </a:t>
            </a:r>
            <a:r>
              <a:rPr lang="zh-TW" altLang="en-US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的機率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1457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4255">
        <p14:pan dir="u"/>
      </p:transition>
    </mc:Choice>
    <mc:Fallback xmlns="">
      <p:transition spd="slow" advTm="4255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104315">
            <a:off x="-1513687" y="-1977383"/>
            <a:ext cx="8960556" cy="504031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788566">
            <a:off x="-937638" y="-1041304"/>
            <a:ext cx="8960556" cy="504031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104315">
            <a:off x="-1248755" y="-843297"/>
            <a:ext cx="8960556" cy="504031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788566">
            <a:off x="-672706" y="38787"/>
            <a:ext cx="8960556" cy="5040313"/>
          </a:xfrm>
          <a:prstGeom prst="rect">
            <a:avLst/>
          </a:prstGeom>
        </p:spPr>
      </p:pic>
      <p:sp>
        <p:nvSpPr>
          <p:cNvPr id="7" name="椭圆 6"/>
          <p:cNvSpPr/>
          <p:nvPr/>
        </p:nvSpPr>
        <p:spPr>
          <a:xfrm>
            <a:off x="6660742" y="1962119"/>
            <a:ext cx="1440120" cy="1440120"/>
          </a:xfrm>
          <a:prstGeom prst="ellipse">
            <a:avLst/>
          </a:prstGeom>
          <a:solidFill>
            <a:srgbClr val="595959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6000" dirty="0">
                <a:ea typeface="方正兰亭准黑_GBK" panose="02000000000000000000" pitchFamily="2" charset="-122"/>
              </a:rPr>
              <a:t>2</a:t>
            </a:r>
            <a:endParaRPr lang="zh-CN" altLang="en-US" sz="6000" dirty="0">
              <a:ea typeface="方正兰亭准黑_GBK" panose="02000000000000000000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306112" y="3546251"/>
            <a:ext cx="18668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pc="300" dirty="0">
                <a:solidFill>
                  <a:srgbClr val="17B59E"/>
                </a:solidFill>
                <a:ea typeface="方正兰亭准黑_GBK" panose="02000000000000000000" pitchFamily="2" charset="-122"/>
              </a:rPr>
              <a:t>Visualization</a:t>
            </a:r>
            <a:endParaRPr lang="zh-CN" altLang="en-US" spc="300" dirty="0">
              <a:solidFill>
                <a:srgbClr val="17B59E"/>
              </a:solidFill>
              <a:ea typeface="方正兰亭准黑_GBK" panose="02000000000000000000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793284" y="3906281"/>
            <a:ext cx="333084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1400" dirty="0">
                <a:latin typeface="+mn-lt"/>
                <a:ea typeface="方正兰亭准黑_GBK" panose="02000000000000000000" pitchFamily="2" charset="-122"/>
              </a:rPr>
              <a:t>Histogram, Histogram with Research Factor</a:t>
            </a:r>
            <a:br>
              <a:rPr lang="en-US" altLang="zh-CN" sz="1400" dirty="0">
                <a:latin typeface="+mn-lt"/>
                <a:ea typeface="方正兰亭准黑_GBK" panose="02000000000000000000" pitchFamily="2" charset="-122"/>
              </a:rPr>
            </a:br>
            <a:r>
              <a:rPr lang="en-US" altLang="zh-CN" sz="1400" dirty="0">
                <a:latin typeface="+mn-lt"/>
                <a:ea typeface="方正兰亭准黑_GBK" panose="02000000000000000000" pitchFamily="2" charset="-122"/>
              </a:rPr>
              <a:t>Scatter Plot, Correlation Plot</a:t>
            </a:r>
          </a:p>
          <a:p>
            <a:pPr algn="r"/>
            <a:r>
              <a:rPr lang="en-US" altLang="zh-CN" sz="1400" dirty="0">
                <a:latin typeface="+mn-lt"/>
                <a:ea typeface="方正兰亭准黑_GBK" panose="02000000000000000000" pitchFamily="2" charset="-122"/>
              </a:rPr>
              <a:t>Rader Plot</a:t>
            </a:r>
            <a:endParaRPr lang="zh-CN" altLang="en-US" sz="1400" dirty="0">
              <a:latin typeface="+mn-lt"/>
              <a:ea typeface="方正兰亭准黑_GBK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44131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6818">
        <p14:doors dir="vert"/>
      </p:transition>
    </mc:Choice>
    <mc:Fallback xmlns="">
      <p:transition spd="slow" advTm="681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 tmFilter="0,0; .5, 1; 1, 1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600"/>
                            </p:stCondLst>
                            <p:childTnLst>
                              <p:par>
                                <p:cTn id="1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 tmFilter="0,0; .5, 1; 1, 1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119271">
            <a:off x="-666466" y="-1995092"/>
            <a:ext cx="4998338" cy="2811565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468226" y="359976"/>
            <a:ext cx="16010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Histogram</a:t>
            </a:r>
          </a:p>
        </p:txBody>
      </p:sp>
      <p:pic>
        <p:nvPicPr>
          <p:cNvPr id="5" name="Google Shape;7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33" y="1656060"/>
            <a:ext cx="2915154" cy="2088232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79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05724" y="1656060"/>
            <a:ext cx="2966092" cy="2088232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80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67532" y="1656060"/>
            <a:ext cx="3133593" cy="216024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1054971" y="1224012"/>
            <a:ext cx="7264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GRE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080842" y="1255605"/>
            <a:ext cx="10158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TOEFL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087437" y="1255605"/>
            <a:ext cx="8980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CGPA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76415" y="3616245"/>
            <a:ext cx="27815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zh-TW" altLang="en-US" sz="12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平均分數：</a:t>
            </a:r>
            <a:r>
              <a:rPr lang="en-US" altLang="zh-TW" sz="12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317</a:t>
            </a:r>
          </a:p>
          <a:p>
            <a:pPr marL="285750" indent="-285750">
              <a:buFont typeface="Arial" charset="0"/>
              <a:buChar char="•"/>
            </a:pPr>
            <a:r>
              <a:rPr lang="en-US" altLang="zh-TW" sz="12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30~315</a:t>
            </a:r>
            <a:r>
              <a:rPr lang="zh-TW" altLang="en-US" sz="12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與</a:t>
            </a:r>
            <a:r>
              <a:rPr lang="en-US" altLang="zh-TW" sz="12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320~325</a:t>
            </a:r>
            <a:r>
              <a:rPr lang="zh-TW" altLang="en-US" sz="12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分之</a:t>
            </a:r>
            <a:br>
              <a:rPr lang="en-US" altLang="zh-TW" sz="12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</a:br>
            <a:r>
              <a:rPr lang="zh-TW" altLang="en-US" sz="12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間均有高峰，顯示多數學生</a:t>
            </a:r>
            <a:br>
              <a:rPr lang="en-US" altLang="zh-TW" sz="12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</a:br>
            <a:r>
              <a:rPr lang="zh-TW" altLang="en-US" sz="12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分數落於</a:t>
            </a:r>
            <a:r>
              <a:rPr lang="en-US" altLang="zh-TW" sz="12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320</a:t>
            </a:r>
            <a:r>
              <a:rPr lang="zh-TW" altLang="en-US" sz="12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分附近</a:t>
            </a:r>
          </a:p>
          <a:p>
            <a:pPr marL="285750" indent="-285750">
              <a:buFont typeface="Arial" charset="0"/>
              <a:buChar char="•"/>
            </a:pPr>
            <a:endParaRPr lang="en-US" sz="1200" spc="3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方正兰亭准黑_GBK" panose="02000000000000000000" pitchFamily="2" charset="-12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957946" y="3615899"/>
            <a:ext cx="30219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zh-TW" altLang="en-US" sz="12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平均分數：</a:t>
            </a:r>
            <a:r>
              <a:rPr lang="en-US" altLang="zh-TW" sz="12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107</a:t>
            </a:r>
          </a:p>
          <a:p>
            <a:pPr marL="285750" indent="-285750">
              <a:buFont typeface="Arial" charset="0"/>
              <a:buChar char="•"/>
            </a:pPr>
            <a:r>
              <a:rPr lang="zh-TW" altLang="en-US" sz="12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多數學生的分數落於</a:t>
            </a:r>
            <a:r>
              <a:rPr lang="en-US" altLang="zh-TW" sz="12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100~110</a:t>
            </a:r>
            <a:br>
              <a:rPr lang="en-US" altLang="zh-TW" sz="12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</a:br>
            <a:r>
              <a:rPr lang="zh-TW" altLang="en-US" sz="12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且</a:t>
            </a:r>
            <a:r>
              <a:rPr lang="en-US" altLang="zh-TW" sz="12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105~110</a:t>
            </a:r>
            <a:r>
              <a:rPr lang="zh-TW" altLang="en-US" sz="12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的分數最多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722160" y="3616244"/>
            <a:ext cx="342433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25718" indent="-171450">
              <a:spcBef>
                <a:spcPts val="0"/>
              </a:spcBef>
              <a:spcAft>
                <a:spcPts val="0"/>
              </a:spcAft>
              <a:buSzPts val="1400"/>
              <a:buFont typeface="Arial" charset="0"/>
              <a:buChar char="•"/>
            </a:pPr>
            <a:r>
              <a:rPr lang="zh-TW" altLang="en-US" sz="12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分為</a:t>
            </a:r>
            <a:r>
              <a:rPr lang="en-US" altLang="zh-TW" sz="12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10</a:t>
            </a:r>
            <a:r>
              <a:rPr lang="zh-TW" altLang="en-US" sz="12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個級距</a:t>
            </a:r>
          </a:p>
          <a:p>
            <a:pPr marL="425718" indent="-171450">
              <a:spcBef>
                <a:spcPts val="0"/>
              </a:spcBef>
              <a:spcAft>
                <a:spcPts val="0"/>
              </a:spcAft>
              <a:buSzPts val="1400"/>
              <a:buFont typeface="Arial" charset="0"/>
              <a:buChar char="•"/>
            </a:pPr>
            <a:r>
              <a:rPr lang="zh-TW" altLang="en-US" sz="12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多數學生的</a:t>
            </a:r>
            <a:r>
              <a:rPr lang="en-US" altLang="zh-TW" sz="12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GPA</a:t>
            </a:r>
            <a:r>
              <a:rPr lang="zh-TW" altLang="en-US" sz="12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位於</a:t>
            </a:r>
            <a:r>
              <a:rPr lang="en-US" altLang="zh-TW" sz="12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8~9</a:t>
            </a:r>
            <a:r>
              <a:rPr lang="zh-TW" altLang="en-US" sz="12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區間，</a:t>
            </a:r>
            <a:br>
              <a:rPr lang="en-US" altLang="zh-TW" sz="12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</a:br>
            <a:r>
              <a:rPr lang="zh-TW" altLang="en-US" sz="12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最低為</a:t>
            </a:r>
            <a:r>
              <a:rPr lang="en-US" altLang="zh-TW" sz="12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7</a:t>
            </a:r>
            <a:r>
              <a:rPr lang="zh-TW" altLang="en-US" sz="12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，顯示申請學生在校成績</a:t>
            </a:r>
            <a:br>
              <a:rPr lang="en-US" altLang="zh-TW" sz="12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</a:br>
            <a:r>
              <a:rPr lang="zh-TW" altLang="en-US" sz="12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皆為中上程度</a:t>
            </a:r>
          </a:p>
          <a:p>
            <a:endParaRPr lang="en-US" sz="1200" spc="3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方正兰亭准黑_GBK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46563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4255">
        <p14:pan dir="u"/>
      </p:transition>
    </mc:Choice>
    <mc:Fallback xmlns="">
      <p:transition spd="slow" advTm="4255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119271">
            <a:off x="-666466" y="-1995092"/>
            <a:ext cx="4998338" cy="2811565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468226" y="359976"/>
            <a:ext cx="45673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Histogram with</a:t>
            </a:r>
            <a:r>
              <a:rPr lang="en-US" altLang="zh-CN" sz="2000" dirty="0">
                <a:ea typeface="方正兰亭准黑_GBK" panose="02000000000000000000" pitchFamily="2" charset="-122"/>
              </a:rPr>
              <a:t> </a:t>
            </a:r>
            <a:r>
              <a:rPr lang="en-US" altLang="zh-CN" sz="20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Research</a:t>
            </a:r>
            <a:r>
              <a:rPr lang="en-US" altLang="zh-CN" sz="2000" dirty="0">
                <a:ea typeface="方正兰亭准黑_GBK" panose="02000000000000000000" pitchFamily="2" charset="-122"/>
              </a:rPr>
              <a:t> </a:t>
            </a:r>
            <a:r>
              <a:rPr lang="en-US" altLang="zh-CN" sz="20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Factor</a:t>
            </a:r>
            <a:endParaRPr lang="en-US" altLang="zh-TW" sz="2000" spc="3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方正兰亭准黑_GBK" panose="02000000000000000000" pitchFamily="2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54971" y="1224012"/>
            <a:ext cx="7264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GRE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080842" y="1255605"/>
            <a:ext cx="10158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TOEFL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087437" y="1255605"/>
            <a:ext cx="8980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CGPA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00" y="1632448"/>
            <a:ext cx="2935446" cy="195185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3179" y="1655715"/>
            <a:ext cx="3231513" cy="192859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7272" y="1621260"/>
            <a:ext cx="2913854" cy="1963046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08074" y="3845916"/>
            <a:ext cx="8640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zh-TW" altLang="en-US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有參與研究的學生，在這三者的表現上通常會比沒有參與過研究的來得優異</a:t>
            </a:r>
            <a:endParaRPr lang="en-US" spc="3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方正兰亭准黑_GBK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53603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4255">
        <p14:pan dir="u"/>
      </p:transition>
    </mc:Choice>
    <mc:Fallback xmlns="">
      <p:transition spd="slow" advTm="4255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591d940fcd3d9.pptx"/>
</p:tagLst>
</file>

<file path=ppt/theme/theme1.xml><?xml version="1.0" encoding="utf-8"?>
<a:theme xmlns:a="http://schemas.openxmlformats.org/drawingml/2006/main" name="Office Theme">
  <a:themeElements>
    <a:clrScheme name="自定义 353">
      <a:dk1>
        <a:sysClr val="windowText" lastClr="000000"/>
      </a:dk1>
      <a:lt1>
        <a:sysClr val="window" lastClr="FFFFFF"/>
      </a:lt1>
      <a:dk2>
        <a:srgbClr val="34833F"/>
      </a:dk2>
      <a:lt2>
        <a:srgbClr val="E7E6E6"/>
      </a:lt2>
      <a:accent1>
        <a:srgbClr val="34833F"/>
      </a:accent1>
      <a:accent2>
        <a:srgbClr val="D24977"/>
      </a:accent2>
      <a:accent3>
        <a:srgbClr val="34833F"/>
      </a:accent3>
      <a:accent4>
        <a:srgbClr val="D24977"/>
      </a:accent4>
      <a:accent5>
        <a:srgbClr val="34833F"/>
      </a:accent5>
      <a:accent6>
        <a:srgbClr val="D24977"/>
      </a:accent6>
      <a:hlink>
        <a:srgbClr val="34833F"/>
      </a:hlink>
      <a:folHlink>
        <a:srgbClr val="D24977"/>
      </a:folHlink>
    </a:clrScheme>
    <a:fontScheme name="Office 主题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132963" id="{8D9FD139-FE91-194F-9811-50DF5F972ECE}" vid="{6B7D50FA-D86D-414D-992D-B3C2C97F6227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Simple_style</Template>
  <TotalTime>0</TotalTime>
  <Pages>0</Pages>
  <Words>436</Words>
  <Characters>0</Characters>
  <Application>Microsoft Office PowerPoint</Application>
  <DocSecurity>0</DocSecurity>
  <PresentationFormat>自訂</PresentationFormat>
  <Lines>0</Lines>
  <Paragraphs>176</Paragraphs>
  <Slides>25</Slides>
  <Notes>25</Notes>
  <HiddenSlides>0</HiddenSlides>
  <MMClips>1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25</vt:i4>
      </vt:variant>
    </vt:vector>
  </HeadingPairs>
  <TitlesOfParts>
    <vt:vector size="34" baseType="lpstr">
      <vt:lpstr>微软雅黑</vt:lpstr>
      <vt:lpstr>宋体</vt:lpstr>
      <vt:lpstr>方正兰亭准黑_GBK</vt:lpstr>
      <vt:lpstr>微軟正黑體</vt:lpstr>
      <vt:lpstr>Arial</vt:lpstr>
      <vt:lpstr>Calibri</vt:lpstr>
      <vt:lpstr>Calibri Light</vt:lpstr>
      <vt:lpstr>Cambria Math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Manager/>
  <Company/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lastModifiedBy/>
  <cp:revision>1</cp:revision>
  <dcterms:created xsi:type="dcterms:W3CDTF">2019-06-18T14:14:06Z</dcterms:created>
  <dcterms:modified xsi:type="dcterms:W3CDTF">2019-06-24T16:52:44Z</dcterms:modified>
  <cp:category/>
</cp:coreProperties>
</file>